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5" r:id="rId4"/>
    <p:sldId id="261" r:id="rId5"/>
    <p:sldId id="262" r:id="rId6"/>
    <p:sldId id="263" r:id="rId7"/>
    <p:sldId id="264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pos="4271" userDrawn="1">
          <p15:clr>
            <a:srgbClr val="A4A3A4"/>
          </p15:clr>
        </p15:guide>
        <p15:guide id="4" pos="3976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pos="5836" userDrawn="1">
          <p15:clr>
            <a:srgbClr val="A4A3A4"/>
          </p15:clr>
        </p15:guide>
        <p15:guide id="7" orient="horz" pos="1434" userDrawn="1">
          <p15:clr>
            <a:srgbClr val="A4A3A4"/>
          </p15:clr>
        </p15:guide>
        <p15:guide id="8" pos="40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738"/>
    <a:srgbClr val="84A59D"/>
    <a:srgbClr val="CEE4D6"/>
    <a:srgbClr val="D64933"/>
    <a:srgbClr val="FFB703"/>
    <a:srgbClr val="D4A373"/>
    <a:srgbClr val="0077B6"/>
    <a:srgbClr val="A4133C"/>
    <a:srgbClr val="ACC2B3"/>
    <a:srgbClr val="CDE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23" autoAdjust="0"/>
    <p:restoredTop sz="96301" autoAdjust="0"/>
  </p:normalViewPr>
  <p:slideViewPr>
    <p:cSldViewPr snapToGrid="0">
      <p:cViewPr>
        <p:scale>
          <a:sx n="65" d="100"/>
          <a:sy n="65" d="100"/>
        </p:scale>
        <p:origin x="2584" y="1448"/>
      </p:cViewPr>
      <p:guideLst>
        <p:guide/>
        <p:guide pos="4271"/>
        <p:guide pos="3976"/>
        <p:guide orient="horz" pos="2137"/>
        <p:guide pos="5836"/>
        <p:guide orient="horz" pos="1434"/>
        <p:guide pos="40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080D7-5FC2-49A8-BB7A-0786D21F40C7}" type="datetimeFigureOut">
              <a:rPr lang="es-AR" smtClean="0"/>
              <a:t>29/4/26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E4B23-383F-4E7E-A921-0385D59C94F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938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1465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9541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246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2629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7674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3461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176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3905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E4B23-383F-4E7E-A921-0385D59C94FE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271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40EEEF-7270-D832-DA1D-0979D2A5C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4E9986-E3D7-9257-EFA0-851F52A2C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A3297-DE50-528A-A541-79C43D07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4D97A9-371F-750D-9E11-C99E32B2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5C1028-B1EA-2EBF-F500-5F239C901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3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996D5-28A0-7C2C-18EE-D7195F05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DE57D8-E974-185D-BB94-7C72BFE04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C4B48A-97FE-3C5E-1495-DA8701FD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34615D-69E3-C561-8509-2A015186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41BE32-4BFE-FC30-FBBE-A0419DD2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7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E6F5F-E86C-06D5-0980-4F901E2F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728AD-556E-3115-A57F-A5CA1D0E3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D70080-3A72-6D92-667A-94F1FC1F0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26110E-3677-E03A-E1FA-0E80B504F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71CE5B-C9AD-3FEF-870C-3368D58F8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8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3CCAE-6A5F-EF05-9F2D-42EAAD870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D4C073-A918-16DA-F180-FEDD5FEA6D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7BA1DD-FD43-A82B-F83D-C846E6301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891F7E-94AE-6F8D-E954-498618A0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F0C7B6-3A5D-E4B6-73B0-03DBAE4BB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235BCC-21AC-7D21-662C-EE7D8A07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35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A54E5-E318-99AB-9A30-9B2DD353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CFC89F-0CEF-CCC1-B734-302046BD3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61CE92-674C-1FF3-9E74-B472C64B5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646553-A8BB-C92C-89CA-40F19C03D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7DE398-5FC6-B6BE-A308-A13B48BCC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8887F7-CA39-F498-3AAC-53AA8F983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BDE8C84-9748-7DD2-630D-BBFF2FB0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A2EABC-0D10-3174-6124-4B8E2CE1D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7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A7B59-03DF-E586-73C3-32A47A24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4E58ACB-DA7B-05A2-39C6-647FCB196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CC7FCB-0B17-C5C4-BF91-95821775A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E44EF61-4A82-427C-8D76-BC834875B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16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DCEF40C-380D-0DA5-B444-A80B1B10D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DF5707E-F787-107E-EDB0-53783003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7D74000-068A-7F23-3EC0-8A89CD36B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9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E252C6-8EC9-67D2-EB57-3E626DBC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20EF58-16F7-2ACC-B0AE-50B5081B3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97FFCB-CC44-0A5F-F6B7-E942CC509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5519ED-4FB9-752D-D742-218E55E7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ECF2C8-EE31-C3D3-660C-42DAA978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79F32D-BC73-1947-253C-9D6F8FF3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74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4CD60-7864-F13F-FCAC-DEAFD5CFC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E928A80-AA20-77C5-C2C7-D6E592C1F6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B6477D-A033-89F9-D0DD-2BFFFBE7C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EF1732-E5EF-1327-E264-28B43E23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845ED7-A969-5C65-8D08-A2D237631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682E73-9B11-D0D9-2EAD-A09B30C4B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2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44EB7-A736-88EB-3A93-86D02896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655609-3AE6-A465-780C-758392547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1408C7-6B42-ACFB-309E-2CEAD2DD8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E2D6B2-8752-FE4A-B7ED-863CC1C7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0F3260-17CE-8A0E-5EAA-D7058E13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1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6D4D5A-523D-7803-5A94-1288A71DC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9F04D3-89DA-F1C8-7D91-8333532A5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A9F65-8642-F458-614E-ED45C9BC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4FA9DC-5C21-6466-29D2-54826A14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AB1311-5B08-BE70-4473-11676E3BF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CE6F425-6ED2-B6F6-9BA7-07792D18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58F587-2EA6-ECC9-D5D3-4F83E3616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A898B3-73F1-A836-36F6-441AFF071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3C1A02-7999-41A6-9B0D-11C04DF2AE8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05AAC6-B85B-6A2C-7D82-9E71FB44B9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C55DFA-6564-0BD9-B628-2D57541D5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8A0FB1-727B-4768-B390-DDC0FC9BB6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9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11" Type="http://schemas.microsoft.com/office/2007/relationships/hdphoto" Target="../media/hdphoto2.wdp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svg"/><Relationship Id="rId18" Type="http://schemas.openxmlformats.org/officeDocument/2006/relationships/image" Target="../media/image3.svg"/><Relationship Id="rId3" Type="http://schemas.openxmlformats.org/officeDocument/2006/relationships/image" Target="../media/image1.png"/><Relationship Id="rId21" Type="http://schemas.openxmlformats.org/officeDocument/2006/relationships/image" Target="../media/image6.png"/><Relationship Id="rId7" Type="http://schemas.openxmlformats.org/officeDocument/2006/relationships/image" Target="../media/image9.svg"/><Relationship Id="rId12" Type="http://schemas.microsoft.com/office/2007/relationships/hdphoto" Target="../media/hdphoto5.wdp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2.png"/><Relationship Id="rId24" Type="http://schemas.openxmlformats.org/officeDocument/2006/relationships/image" Target="../media/image2.emf"/><Relationship Id="rId5" Type="http://schemas.openxmlformats.org/officeDocument/2006/relationships/image" Target="../media/image8.png"/><Relationship Id="rId15" Type="http://schemas.microsoft.com/office/2007/relationships/hdphoto" Target="../media/hdphoto6.wdp"/><Relationship Id="rId23" Type="http://schemas.microsoft.com/office/2007/relationships/hdphoto" Target="../media/hdphoto7.wdp"/><Relationship Id="rId10" Type="http://schemas.openxmlformats.org/officeDocument/2006/relationships/image" Target="../media/image11.svg"/><Relationship Id="rId19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microsoft.com/office/2007/relationships/hdphoto" Target="../media/hdphoto4.wdp"/><Relationship Id="rId14" Type="http://schemas.openxmlformats.org/officeDocument/2006/relationships/image" Target="../media/image14.png"/><Relationship Id="rId2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hdphoto" Target="../media/hdphoto6.wdp"/><Relationship Id="rId1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5" Type="http://schemas.openxmlformats.org/officeDocument/2006/relationships/image" Target="../media/image1.png"/><Relationship Id="rId10" Type="http://schemas.microsoft.com/office/2007/relationships/hdphoto" Target="../media/hdphoto5.wdp"/><Relationship Id="rId19" Type="http://schemas.openxmlformats.org/officeDocument/2006/relationships/image" Target="../media/image18.svg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hdphoto" Target="../media/hdphoto6.wdp"/><Relationship Id="rId1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6" Type="http://schemas.microsoft.com/office/2007/relationships/hdphoto" Target="../media/hdphoto1.wdp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5" Type="http://schemas.openxmlformats.org/officeDocument/2006/relationships/image" Target="../media/image1.png"/><Relationship Id="rId10" Type="http://schemas.microsoft.com/office/2007/relationships/hdphoto" Target="../media/hdphoto5.wdp"/><Relationship Id="rId19" Type="http://schemas.openxmlformats.org/officeDocument/2006/relationships/image" Target="../media/image18.svg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hdphoto" Target="../media/hdphoto6.wdp"/><Relationship Id="rId18" Type="http://schemas.openxmlformats.org/officeDocument/2006/relationships/image" Target="../media/image19.svg"/><Relationship Id="rId3" Type="http://schemas.openxmlformats.org/officeDocument/2006/relationships/image" Target="../media/image8.png"/><Relationship Id="rId21" Type="http://schemas.openxmlformats.org/officeDocument/2006/relationships/image" Target="../media/image20.pn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5.xml"/><Relationship Id="rId16" Type="http://schemas.microsoft.com/office/2007/relationships/hdphoto" Target="../media/hdphoto1.wdp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5" Type="http://schemas.openxmlformats.org/officeDocument/2006/relationships/image" Target="../media/image1.png"/><Relationship Id="rId10" Type="http://schemas.microsoft.com/office/2007/relationships/hdphoto" Target="../media/hdphoto5.wdp"/><Relationship Id="rId19" Type="http://schemas.openxmlformats.org/officeDocument/2006/relationships/image" Target="../media/image17.png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svg"/><Relationship Id="rId22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hdphoto" Target="../media/hdphoto6.wdp"/><Relationship Id="rId18" Type="http://schemas.openxmlformats.org/officeDocument/2006/relationships/image" Target="../media/image20.png"/><Relationship Id="rId3" Type="http://schemas.openxmlformats.org/officeDocument/2006/relationships/image" Target="../media/image8.png"/><Relationship Id="rId21" Type="http://schemas.openxmlformats.org/officeDocument/2006/relationships/image" Target="../media/image17.pn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6" Type="http://schemas.microsoft.com/office/2007/relationships/hdphoto" Target="../media/hdphoto1.wdp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5" Type="http://schemas.openxmlformats.org/officeDocument/2006/relationships/image" Target="../media/image1.png"/><Relationship Id="rId10" Type="http://schemas.microsoft.com/office/2007/relationships/hdphoto" Target="../media/hdphoto5.wdp"/><Relationship Id="rId19" Type="http://schemas.microsoft.com/office/2007/relationships/hdphoto" Target="../media/hdphoto8.wdp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hdphoto" Target="../media/hdphoto6.wdp"/><Relationship Id="rId1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microsoft.com/office/2007/relationships/hdphoto" Target="../media/hdphoto1.wdp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5" Type="http://schemas.openxmlformats.org/officeDocument/2006/relationships/image" Target="../media/image16.svg"/><Relationship Id="rId10" Type="http://schemas.microsoft.com/office/2007/relationships/hdphoto" Target="../media/hdphoto5.wdp"/><Relationship Id="rId19" Type="http://schemas.microsoft.com/office/2007/relationships/hdphoto" Target="../media/hdphoto8.wdp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hdphoto" Target="../media/hdphoto6.wdp"/><Relationship Id="rId18" Type="http://schemas.openxmlformats.org/officeDocument/2006/relationships/image" Target="../media/image20.png"/><Relationship Id="rId26" Type="http://schemas.openxmlformats.org/officeDocument/2006/relationships/image" Target="../media/image27.jpeg"/><Relationship Id="rId3" Type="http://schemas.openxmlformats.org/officeDocument/2006/relationships/image" Target="../media/image8.png"/><Relationship Id="rId21" Type="http://schemas.openxmlformats.org/officeDocument/2006/relationships/image" Target="../media/image22.png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17" Type="http://schemas.openxmlformats.org/officeDocument/2006/relationships/image" Target="../media/image21.sv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6" Type="http://schemas.microsoft.com/office/2007/relationships/hdphoto" Target="../media/hdphoto1.wdp"/><Relationship Id="rId20" Type="http://schemas.openxmlformats.org/officeDocument/2006/relationships/image" Target="../media/image19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24" Type="http://schemas.openxmlformats.org/officeDocument/2006/relationships/image" Target="../media/image25.png"/><Relationship Id="rId5" Type="http://schemas.openxmlformats.org/officeDocument/2006/relationships/image" Target="../media/image9.svg"/><Relationship Id="rId15" Type="http://schemas.openxmlformats.org/officeDocument/2006/relationships/image" Target="../media/image1.png"/><Relationship Id="rId23" Type="http://schemas.openxmlformats.org/officeDocument/2006/relationships/image" Target="../media/image24.png"/><Relationship Id="rId28" Type="http://schemas.microsoft.com/office/2007/relationships/hdphoto" Target="../media/hdphoto9.wdp"/><Relationship Id="rId10" Type="http://schemas.microsoft.com/office/2007/relationships/hdphoto" Target="../media/hdphoto5.wdp"/><Relationship Id="rId19" Type="http://schemas.microsoft.com/office/2007/relationships/hdphoto" Target="../media/hdphoto8.wdp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sv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svg"/><Relationship Id="rId18" Type="http://schemas.microsoft.com/office/2007/relationships/hdphoto" Target="../media/hdphoto4.wdp"/><Relationship Id="rId26" Type="http://schemas.openxmlformats.org/officeDocument/2006/relationships/image" Target="../media/image29.png"/><Relationship Id="rId3" Type="http://schemas.openxmlformats.org/officeDocument/2006/relationships/image" Target="../media/image22.png"/><Relationship Id="rId21" Type="http://schemas.microsoft.com/office/2007/relationships/hdphoto" Target="../media/hdphoto5.wdp"/><Relationship Id="rId34" Type="http://schemas.openxmlformats.org/officeDocument/2006/relationships/image" Target="../media/image30.png"/><Relationship Id="rId7" Type="http://schemas.openxmlformats.org/officeDocument/2006/relationships/image" Target="../media/image26.png"/><Relationship Id="rId12" Type="http://schemas.microsoft.com/office/2007/relationships/hdphoto" Target="../media/hdphoto1.wdp"/><Relationship Id="rId17" Type="http://schemas.openxmlformats.org/officeDocument/2006/relationships/image" Target="../media/image10.png"/><Relationship Id="rId25" Type="http://schemas.openxmlformats.org/officeDocument/2006/relationships/image" Target="../media/image15.svg"/><Relationship Id="rId33" Type="http://schemas.microsoft.com/office/2007/relationships/hdphoto" Target="../media/hdphoto11.wdp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.svg"/><Relationship Id="rId20" Type="http://schemas.openxmlformats.org/officeDocument/2006/relationships/image" Target="../media/image12.png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1.png"/><Relationship Id="rId24" Type="http://schemas.microsoft.com/office/2007/relationships/hdphoto" Target="../media/hdphoto6.wdp"/><Relationship Id="rId32" Type="http://schemas.openxmlformats.org/officeDocument/2006/relationships/image" Target="../media/image7.png"/><Relationship Id="rId5" Type="http://schemas.openxmlformats.org/officeDocument/2006/relationships/image" Target="../media/image24.png"/><Relationship Id="rId15" Type="http://schemas.microsoft.com/office/2007/relationships/hdphoto" Target="../media/hdphoto3.wdp"/><Relationship Id="rId23" Type="http://schemas.openxmlformats.org/officeDocument/2006/relationships/image" Target="../media/image14.png"/><Relationship Id="rId28" Type="http://schemas.openxmlformats.org/officeDocument/2006/relationships/image" Target="../media/image3.svg"/><Relationship Id="rId10" Type="http://schemas.microsoft.com/office/2007/relationships/hdphoto" Target="../media/hdphoto10.wdp"/><Relationship Id="rId19" Type="http://schemas.openxmlformats.org/officeDocument/2006/relationships/image" Target="../media/image11.svg"/><Relationship Id="rId31" Type="http://schemas.openxmlformats.org/officeDocument/2006/relationships/image" Target="../media/image6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8.png"/><Relationship Id="rId22" Type="http://schemas.openxmlformats.org/officeDocument/2006/relationships/image" Target="../media/image13.svg"/><Relationship Id="rId27" Type="http://schemas.openxmlformats.org/officeDocument/2006/relationships/image" Target="../media/image2.emf"/><Relationship Id="rId30" Type="http://schemas.openxmlformats.org/officeDocument/2006/relationships/image" Target="../media/image5.svg"/><Relationship Id="rId8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18" Type="http://schemas.microsoft.com/office/2007/relationships/hdphoto" Target="../media/hdphoto12.wdp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12" Type="http://schemas.openxmlformats.org/officeDocument/2006/relationships/image" Target="../media/image25.png"/><Relationship Id="rId17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3.svg"/><Relationship Id="rId15" Type="http://schemas.openxmlformats.org/officeDocument/2006/relationships/image" Target="../media/image32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DC65A162-4DAF-135B-C135-A0652F8E3C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5822" t="9087" r="14185" b="22177"/>
          <a:stretch>
            <a:fillRect/>
          </a:stretch>
        </p:blipFill>
        <p:spPr>
          <a:xfrm>
            <a:off x="0" y="-1802083"/>
            <a:ext cx="6096000" cy="9464844"/>
          </a:xfrm>
          <a:prstGeom prst="roundRect">
            <a:avLst>
              <a:gd name="adj" fmla="val 0"/>
            </a:avLst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7503B88-A043-73CF-C7FD-DC58211352A3}"/>
              </a:ext>
            </a:extLst>
          </p:cNvPr>
          <p:cNvSpPr txBox="1"/>
          <p:nvPr/>
        </p:nvSpPr>
        <p:spPr>
          <a:xfrm>
            <a:off x="1595721" y="3709833"/>
            <a:ext cx="808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ea typeface="Hiragino Maru Gothic Pro W4" panose="020F0400000000000000" pitchFamily="34" charset="-128"/>
              </a:rPr>
              <a:t>Investigaciones Jurídicas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3B4E90-CA90-5B79-20BF-316D0A8BAC7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10767693" y="-201593"/>
            <a:ext cx="1495675" cy="1675606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2DB9226B-BDF9-F94C-D3DE-9C19FDD0B536}"/>
              </a:ext>
            </a:extLst>
          </p:cNvPr>
          <p:cNvSpPr txBox="1"/>
          <p:nvPr/>
        </p:nvSpPr>
        <p:spPr>
          <a:xfrm>
            <a:off x="8344463" y="6305128"/>
            <a:ext cx="8627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050" dirty="0">
                <a:solidFill>
                  <a:srgbClr val="344839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Campus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9AA71F4-A3AA-35BF-189E-A98DDF78D1E9}"/>
              </a:ext>
            </a:extLst>
          </p:cNvPr>
          <p:cNvSpPr txBox="1"/>
          <p:nvPr/>
        </p:nvSpPr>
        <p:spPr>
          <a:xfrm>
            <a:off x="1595721" y="2386394"/>
            <a:ext cx="9379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INSTITUTO FRAY BARTOLOMÉ DE LAS CASAS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CEC2B685-F04A-3FA6-CF59-EBA74E42548B}"/>
              </a:ext>
            </a:extLst>
          </p:cNvPr>
          <p:cNvGrpSpPr/>
          <p:nvPr/>
        </p:nvGrpSpPr>
        <p:grpSpPr>
          <a:xfrm>
            <a:off x="9944937" y="5531247"/>
            <a:ext cx="2162700" cy="1266139"/>
            <a:chOff x="9944937" y="5531247"/>
            <a:chExt cx="2162700" cy="1266139"/>
          </a:xfrm>
        </p:grpSpPr>
        <p:sp>
          <p:nvSpPr>
            <p:cNvPr id="3" name="Forma libre 2">
              <a:extLst>
                <a:ext uri="{FF2B5EF4-FFF2-40B4-BE49-F238E27FC236}">
                  <a16:creationId xmlns:a16="http://schemas.microsoft.com/office/drawing/2014/main" id="{AE62BFEF-CB9A-EB2D-2A1A-FF51A08C0982}"/>
                </a:ext>
              </a:extLst>
            </p:cNvPr>
            <p:cNvSpPr/>
            <p:nvPr/>
          </p:nvSpPr>
          <p:spPr>
            <a:xfrm>
              <a:off x="11077099" y="5531247"/>
              <a:ext cx="1030538" cy="1222895"/>
            </a:xfrm>
            <a:custGeom>
              <a:avLst/>
              <a:gdLst>
                <a:gd name="connsiteX0" fmla="*/ 100850 w 1030538"/>
                <a:gd name="connsiteY0" fmla="*/ 25831 h 1222895"/>
                <a:gd name="connsiteX1" fmla="*/ 27258 w 1030538"/>
                <a:gd name="connsiteY1" fmla="*/ 99423 h 1222895"/>
                <a:gd name="connsiteX2" fmla="*/ 27258 w 1030538"/>
                <a:gd name="connsiteY2" fmla="*/ 930937 h 1222895"/>
                <a:gd name="connsiteX3" fmla="*/ 100850 w 1030538"/>
                <a:gd name="connsiteY3" fmla="*/ 1004529 h 1222895"/>
                <a:gd name="connsiteX4" fmla="*/ 929689 w 1030538"/>
                <a:gd name="connsiteY4" fmla="*/ 1004529 h 1222895"/>
                <a:gd name="connsiteX5" fmla="*/ 1003281 w 1030538"/>
                <a:gd name="connsiteY5" fmla="*/ 930937 h 1222895"/>
                <a:gd name="connsiteX6" fmla="*/ 1003281 w 1030538"/>
                <a:gd name="connsiteY6" fmla="*/ 99423 h 1222895"/>
                <a:gd name="connsiteX7" fmla="*/ 929689 w 1030538"/>
                <a:gd name="connsiteY7" fmla="*/ 25831 h 1222895"/>
                <a:gd name="connsiteX8" fmla="*/ 77703 w 1030538"/>
                <a:gd name="connsiteY8" fmla="*/ 0 h 1222895"/>
                <a:gd name="connsiteX9" fmla="*/ 952835 w 1030538"/>
                <a:gd name="connsiteY9" fmla="*/ 0 h 1222895"/>
                <a:gd name="connsiteX10" fmla="*/ 1030538 w 1030538"/>
                <a:gd name="connsiteY10" fmla="*/ 77703 h 1222895"/>
                <a:gd name="connsiteX11" fmla="*/ 1030538 w 1030538"/>
                <a:gd name="connsiteY11" fmla="*/ 1145192 h 1222895"/>
                <a:gd name="connsiteX12" fmla="*/ 952835 w 1030538"/>
                <a:gd name="connsiteY12" fmla="*/ 1222895 h 1222895"/>
                <a:gd name="connsiteX13" fmla="*/ 77703 w 1030538"/>
                <a:gd name="connsiteY13" fmla="*/ 1222895 h 1222895"/>
                <a:gd name="connsiteX14" fmla="*/ 0 w 1030538"/>
                <a:gd name="connsiteY14" fmla="*/ 1145192 h 1222895"/>
                <a:gd name="connsiteX15" fmla="*/ 0 w 1030538"/>
                <a:gd name="connsiteY15" fmla="*/ 77703 h 1222895"/>
                <a:gd name="connsiteX16" fmla="*/ 77703 w 1030538"/>
                <a:gd name="connsiteY16" fmla="*/ 0 h 122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0538" h="1222895">
                  <a:moveTo>
                    <a:pt x="100850" y="25831"/>
                  </a:moveTo>
                  <a:cubicBezTo>
                    <a:pt x="60206" y="25831"/>
                    <a:pt x="27258" y="58779"/>
                    <a:pt x="27258" y="99423"/>
                  </a:cubicBezTo>
                  <a:lnTo>
                    <a:pt x="27258" y="930937"/>
                  </a:lnTo>
                  <a:cubicBezTo>
                    <a:pt x="27258" y="971581"/>
                    <a:pt x="60206" y="1004529"/>
                    <a:pt x="100850" y="1004529"/>
                  </a:cubicBezTo>
                  <a:lnTo>
                    <a:pt x="929689" y="1004529"/>
                  </a:lnTo>
                  <a:cubicBezTo>
                    <a:pt x="970333" y="1004529"/>
                    <a:pt x="1003281" y="971581"/>
                    <a:pt x="1003281" y="930937"/>
                  </a:cubicBezTo>
                  <a:lnTo>
                    <a:pt x="1003281" y="99423"/>
                  </a:lnTo>
                  <a:cubicBezTo>
                    <a:pt x="1003281" y="58779"/>
                    <a:pt x="970333" y="25831"/>
                    <a:pt x="929689" y="25831"/>
                  </a:cubicBezTo>
                  <a:close/>
                  <a:moveTo>
                    <a:pt x="77703" y="0"/>
                  </a:moveTo>
                  <a:lnTo>
                    <a:pt x="952835" y="0"/>
                  </a:lnTo>
                  <a:cubicBezTo>
                    <a:pt x="995749" y="0"/>
                    <a:pt x="1030538" y="34789"/>
                    <a:pt x="1030538" y="77703"/>
                  </a:cubicBezTo>
                  <a:lnTo>
                    <a:pt x="1030538" y="1145192"/>
                  </a:lnTo>
                  <a:cubicBezTo>
                    <a:pt x="1030538" y="1188106"/>
                    <a:pt x="995749" y="1222895"/>
                    <a:pt x="952835" y="1222895"/>
                  </a:cubicBezTo>
                  <a:lnTo>
                    <a:pt x="77703" y="1222895"/>
                  </a:lnTo>
                  <a:cubicBezTo>
                    <a:pt x="34789" y="1222895"/>
                    <a:pt x="0" y="1188106"/>
                    <a:pt x="0" y="1145192"/>
                  </a:cubicBezTo>
                  <a:lnTo>
                    <a:pt x="0" y="77703"/>
                  </a:lnTo>
                  <a:cubicBezTo>
                    <a:pt x="0" y="34789"/>
                    <a:pt x="34789" y="0"/>
                    <a:pt x="7770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AR" dirty="0"/>
            </a:p>
          </p:txBody>
        </p:sp>
        <p:pic>
          <p:nvPicPr>
            <p:cNvPr id="5" name="Gráfico 4" descr="Mundo">
              <a:extLst>
                <a:ext uri="{FF2B5EF4-FFF2-40B4-BE49-F238E27FC236}">
                  <a16:creationId xmlns:a16="http://schemas.microsoft.com/office/drawing/2014/main" id="{AFC6F666-2CF9-40D2-27A8-48E5D91D14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271548" y="6545185"/>
              <a:ext cx="219087" cy="219087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60241D08-389F-8E09-8175-B88CDD65B5FC}"/>
                </a:ext>
              </a:extLst>
            </p:cNvPr>
            <p:cNvSpPr txBox="1"/>
            <p:nvPr/>
          </p:nvSpPr>
          <p:spPr>
            <a:xfrm>
              <a:off x="11432673" y="6535776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Web</a:t>
              </a:r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FD5309C1-1C40-BE00-8C26-9952E190303C}"/>
                </a:ext>
              </a:extLst>
            </p:cNvPr>
            <p:cNvGrpSpPr/>
            <p:nvPr/>
          </p:nvGrpSpPr>
          <p:grpSpPr>
            <a:xfrm>
              <a:off x="9944937" y="5531247"/>
              <a:ext cx="1030538" cy="1237511"/>
              <a:chOff x="8122404" y="5307674"/>
              <a:chExt cx="1030538" cy="1237511"/>
            </a:xfrm>
          </p:grpSpPr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14463306-C345-7477-9A95-2ED098D0CAA2}"/>
                  </a:ext>
                </a:extLst>
              </p:cNvPr>
              <p:cNvSpPr/>
              <p:nvPr/>
            </p:nvSpPr>
            <p:spPr>
              <a:xfrm>
                <a:off x="8122404" y="5307674"/>
                <a:ext cx="1030538" cy="1222895"/>
              </a:xfrm>
              <a:custGeom>
                <a:avLst/>
                <a:gdLst>
                  <a:gd name="connsiteX0" fmla="*/ 100850 w 1030538"/>
                  <a:gd name="connsiteY0" fmla="*/ 25831 h 1222895"/>
                  <a:gd name="connsiteX1" fmla="*/ 27258 w 1030538"/>
                  <a:gd name="connsiteY1" fmla="*/ 99423 h 1222895"/>
                  <a:gd name="connsiteX2" fmla="*/ 27258 w 1030538"/>
                  <a:gd name="connsiteY2" fmla="*/ 930937 h 1222895"/>
                  <a:gd name="connsiteX3" fmla="*/ 100850 w 1030538"/>
                  <a:gd name="connsiteY3" fmla="*/ 1004529 h 1222895"/>
                  <a:gd name="connsiteX4" fmla="*/ 929689 w 1030538"/>
                  <a:gd name="connsiteY4" fmla="*/ 1004529 h 1222895"/>
                  <a:gd name="connsiteX5" fmla="*/ 1003281 w 1030538"/>
                  <a:gd name="connsiteY5" fmla="*/ 930937 h 1222895"/>
                  <a:gd name="connsiteX6" fmla="*/ 1003281 w 1030538"/>
                  <a:gd name="connsiteY6" fmla="*/ 99423 h 1222895"/>
                  <a:gd name="connsiteX7" fmla="*/ 929689 w 1030538"/>
                  <a:gd name="connsiteY7" fmla="*/ 25831 h 1222895"/>
                  <a:gd name="connsiteX8" fmla="*/ 77703 w 1030538"/>
                  <a:gd name="connsiteY8" fmla="*/ 0 h 1222895"/>
                  <a:gd name="connsiteX9" fmla="*/ 952835 w 1030538"/>
                  <a:gd name="connsiteY9" fmla="*/ 0 h 1222895"/>
                  <a:gd name="connsiteX10" fmla="*/ 1030538 w 1030538"/>
                  <a:gd name="connsiteY10" fmla="*/ 77703 h 1222895"/>
                  <a:gd name="connsiteX11" fmla="*/ 1030538 w 1030538"/>
                  <a:gd name="connsiteY11" fmla="*/ 1145192 h 1222895"/>
                  <a:gd name="connsiteX12" fmla="*/ 952835 w 1030538"/>
                  <a:gd name="connsiteY12" fmla="*/ 1222895 h 1222895"/>
                  <a:gd name="connsiteX13" fmla="*/ 77703 w 1030538"/>
                  <a:gd name="connsiteY13" fmla="*/ 1222895 h 1222895"/>
                  <a:gd name="connsiteX14" fmla="*/ 0 w 1030538"/>
                  <a:gd name="connsiteY14" fmla="*/ 1145192 h 1222895"/>
                  <a:gd name="connsiteX15" fmla="*/ 0 w 1030538"/>
                  <a:gd name="connsiteY15" fmla="*/ 77703 h 1222895"/>
                  <a:gd name="connsiteX16" fmla="*/ 77703 w 1030538"/>
                  <a:gd name="connsiteY16" fmla="*/ 0 h 1222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30538" h="1222895">
                    <a:moveTo>
                      <a:pt x="100850" y="25831"/>
                    </a:moveTo>
                    <a:cubicBezTo>
                      <a:pt x="60206" y="25831"/>
                      <a:pt x="27258" y="58779"/>
                      <a:pt x="27258" y="99423"/>
                    </a:cubicBezTo>
                    <a:lnTo>
                      <a:pt x="27258" y="930937"/>
                    </a:lnTo>
                    <a:cubicBezTo>
                      <a:pt x="27258" y="971581"/>
                      <a:pt x="60206" y="1004529"/>
                      <a:pt x="100850" y="1004529"/>
                    </a:cubicBezTo>
                    <a:lnTo>
                      <a:pt x="929689" y="1004529"/>
                    </a:lnTo>
                    <a:cubicBezTo>
                      <a:pt x="970333" y="1004529"/>
                      <a:pt x="1003281" y="971581"/>
                      <a:pt x="1003281" y="930937"/>
                    </a:cubicBezTo>
                    <a:lnTo>
                      <a:pt x="1003281" y="99423"/>
                    </a:lnTo>
                    <a:cubicBezTo>
                      <a:pt x="1003281" y="58779"/>
                      <a:pt x="970333" y="25831"/>
                      <a:pt x="929689" y="25831"/>
                    </a:cubicBezTo>
                    <a:close/>
                    <a:moveTo>
                      <a:pt x="77703" y="0"/>
                    </a:moveTo>
                    <a:lnTo>
                      <a:pt x="952835" y="0"/>
                    </a:lnTo>
                    <a:cubicBezTo>
                      <a:pt x="995749" y="0"/>
                      <a:pt x="1030538" y="34789"/>
                      <a:pt x="1030538" y="77703"/>
                    </a:cubicBezTo>
                    <a:lnTo>
                      <a:pt x="1030538" y="1145192"/>
                    </a:lnTo>
                    <a:cubicBezTo>
                      <a:pt x="1030538" y="1188106"/>
                      <a:pt x="995749" y="1222895"/>
                      <a:pt x="952835" y="1222895"/>
                    </a:cubicBezTo>
                    <a:lnTo>
                      <a:pt x="77703" y="1222895"/>
                    </a:lnTo>
                    <a:cubicBezTo>
                      <a:pt x="34789" y="1222895"/>
                      <a:pt x="0" y="1188106"/>
                      <a:pt x="0" y="1145192"/>
                    </a:cubicBezTo>
                    <a:lnTo>
                      <a:pt x="0" y="77703"/>
                    </a:lnTo>
                    <a:cubicBezTo>
                      <a:pt x="0" y="34789"/>
                      <a:pt x="34789" y="0"/>
                      <a:pt x="7770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AR" dirty="0"/>
              </a:p>
            </p:txBody>
          </p:sp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178D686B-0F06-A153-F1F5-A8C1429D32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76873" y="5362087"/>
                <a:ext cx="921600" cy="921600"/>
              </a:xfrm>
              <a:prstGeom prst="rect">
                <a:avLst/>
              </a:prstGeom>
            </p:spPr>
          </p:pic>
          <p:pic>
            <p:nvPicPr>
              <p:cNvPr id="12" name="Gráfico 11" descr="Nube de sincronización">
                <a:extLst>
                  <a:ext uri="{FF2B5EF4-FFF2-40B4-BE49-F238E27FC236}">
                    <a16:creationId xmlns:a16="http://schemas.microsoft.com/office/drawing/2014/main" id="{B4986C03-8903-7189-1CCE-CDE22ED3C1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161479" y="6290834"/>
                <a:ext cx="254351" cy="254351"/>
              </a:xfrm>
              <a:prstGeom prst="rect">
                <a:avLst/>
              </a:prstGeom>
            </p:spPr>
          </p:pic>
        </p:grp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CE8CBC28-A2A0-37EA-2ED3-1F3FD2BD405D}"/>
                </a:ext>
              </a:extLst>
            </p:cNvPr>
            <p:cNvSpPr txBox="1"/>
            <p:nvPr/>
          </p:nvSpPr>
          <p:spPr>
            <a:xfrm>
              <a:off x="10182271" y="6527770"/>
              <a:ext cx="83227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Campus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6E2F58-4105-1152-C7D3-0BEEA707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grayscl/>
            </a:blip>
            <a:stretch>
              <a:fillRect/>
            </a:stretch>
          </p:blipFill>
          <p:spPr>
            <a:xfrm>
              <a:off x="11129162" y="5583254"/>
              <a:ext cx="926411" cy="926411"/>
            </a:xfrm>
            <a:prstGeom prst="rect">
              <a:avLst/>
            </a:prstGeom>
          </p:spPr>
        </p:pic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7888DD9-1B96-10CF-5C4C-7EE9C6D8EF75}"/>
              </a:ext>
            </a:extLst>
          </p:cNvPr>
          <p:cNvSpPr txBox="1"/>
          <p:nvPr/>
        </p:nvSpPr>
        <p:spPr>
          <a:xfrm>
            <a:off x="3779520" y="7134716"/>
            <a:ext cx="2310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2025</a:t>
            </a:r>
            <a:endParaRPr lang="es-ES_tradnl" sz="36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21EDC20-249E-83A1-C614-5156D879CB10}"/>
              </a:ext>
            </a:extLst>
          </p:cNvPr>
          <p:cNvSpPr txBox="1"/>
          <p:nvPr/>
        </p:nvSpPr>
        <p:spPr>
          <a:xfrm>
            <a:off x="6201383" y="7380937"/>
            <a:ext cx="292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9746F4A-9A0A-99AA-7291-1CA4E16187F8}"/>
              </a:ext>
            </a:extLst>
          </p:cNvPr>
          <p:cNvSpPr txBox="1"/>
          <p:nvPr/>
        </p:nvSpPr>
        <p:spPr>
          <a:xfrm>
            <a:off x="4445904" y="7180882"/>
            <a:ext cx="1617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dirty="0">
                <a:solidFill>
                  <a:srgbClr val="FFB70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254</a:t>
            </a:r>
            <a:endParaRPr lang="es-ES_tradnl" sz="3200" dirty="0">
              <a:solidFill>
                <a:srgbClr val="FFB703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B19CDF0-B9C9-BE6D-6AC9-93D9C5D1CC33}"/>
              </a:ext>
            </a:extLst>
          </p:cNvPr>
          <p:cNvSpPr txBox="1"/>
          <p:nvPr/>
        </p:nvSpPr>
        <p:spPr>
          <a:xfrm>
            <a:off x="6209003" y="7411715"/>
            <a:ext cx="2924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FFB70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</a:t>
            </a:r>
            <a:endParaRPr lang="en-US" sz="2400" dirty="0">
              <a:solidFill>
                <a:srgbClr val="FFB703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2ABEB00-E5AC-1D64-0223-413836FF5BE4}"/>
              </a:ext>
            </a:extLst>
          </p:cNvPr>
          <p:cNvSpPr txBox="1"/>
          <p:nvPr/>
        </p:nvSpPr>
        <p:spPr>
          <a:xfrm>
            <a:off x="4914458" y="7180882"/>
            <a:ext cx="1146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dirty="0">
                <a:solidFill>
                  <a:srgbClr val="D6493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50</a:t>
            </a:r>
            <a:endParaRPr lang="es-ES_tradnl" sz="3200" dirty="0">
              <a:solidFill>
                <a:srgbClr val="D64933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6E38785-FCC7-AAF4-D385-1B3635C45743}"/>
              </a:ext>
            </a:extLst>
          </p:cNvPr>
          <p:cNvSpPr txBox="1"/>
          <p:nvPr/>
        </p:nvSpPr>
        <p:spPr>
          <a:xfrm>
            <a:off x="6183873" y="7411715"/>
            <a:ext cx="5947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D6493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Docentes y Conferencistas</a:t>
            </a:r>
            <a:endParaRPr lang="en-US" sz="2400" dirty="0">
              <a:solidFill>
                <a:srgbClr val="D64933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FE89EBF-2C80-B7AB-61D2-EB033625D199}"/>
              </a:ext>
            </a:extLst>
          </p:cNvPr>
          <p:cNvSpPr txBox="1"/>
          <p:nvPr/>
        </p:nvSpPr>
        <p:spPr>
          <a:xfrm>
            <a:off x="4724004" y="7257827"/>
            <a:ext cx="1436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194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E97178F-B996-5867-005A-59D659843E89}"/>
              </a:ext>
            </a:extLst>
          </p:cNvPr>
          <p:cNvSpPr txBox="1"/>
          <p:nvPr/>
        </p:nvSpPr>
        <p:spPr>
          <a:xfrm>
            <a:off x="6209003" y="7457881"/>
            <a:ext cx="3973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 de cursos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F366E23-59A9-E077-C4CF-280E5C43975F}"/>
              </a:ext>
            </a:extLst>
          </p:cNvPr>
          <p:cNvSpPr txBox="1"/>
          <p:nvPr/>
        </p:nvSpPr>
        <p:spPr>
          <a:xfrm>
            <a:off x="5072466" y="7257827"/>
            <a:ext cx="980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60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09C6747-07B2-BE52-00C7-81421B52BA6E}"/>
              </a:ext>
            </a:extLst>
          </p:cNvPr>
          <p:cNvSpPr txBox="1"/>
          <p:nvPr/>
        </p:nvSpPr>
        <p:spPr>
          <a:xfrm>
            <a:off x="6206733" y="7457881"/>
            <a:ext cx="3687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 de doctorado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8DCC4F0-B04C-E74E-4666-A6272BB5416B}"/>
              </a:ext>
            </a:extLst>
          </p:cNvPr>
          <p:cNvSpPr txBox="1"/>
          <p:nvPr/>
        </p:nvSpPr>
        <p:spPr>
          <a:xfrm>
            <a:off x="4705866" y="7257827"/>
            <a:ext cx="1396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128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B19B720-849C-0F28-040F-6B34A6886143}"/>
              </a:ext>
            </a:extLst>
          </p:cNvPr>
          <p:cNvSpPr txBox="1"/>
          <p:nvPr/>
        </p:nvSpPr>
        <p:spPr>
          <a:xfrm>
            <a:off x="6203910" y="7457881"/>
            <a:ext cx="2167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Aprobados/as</a:t>
            </a:r>
            <a:endParaRPr lang="en-US" dirty="0">
              <a:solidFill>
                <a:srgbClr val="CEE4D6"/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1DCBC26-705D-1767-D07A-F0476FF55719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230" y="-77077"/>
            <a:ext cx="1355482" cy="135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41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E004F-B462-823E-565B-F5366F1F2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3A754CEF-DB52-B522-03FC-237733C408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5822" t="9087" r="14185" b="22177"/>
          <a:stretch>
            <a:fillRect/>
          </a:stretch>
        </p:blipFill>
        <p:spPr>
          <a:xfrm>
            <a:off x="-394403" y="1948"/>
            <a:ext cx="4123760" cy="6858000"/>
          </a:xfrm>
          <a:prstGeom prst="roundRect">
            <a:avLst>
              <a:gd name="adj" fmla="val 0"/>
            </a:avLst>
          </a:prstGeom>
          <a:effectLst>
            <a:softEdge rad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C83F525-1E25-68CC-EC10-BB776DFAF03D}"/>
              </a:ext>
            </a:extLst>
          </p:cNvPr>
          <p:cNvSpPr txBox="1"/>
          <p:nvPr/>
        </p:nvSpPr>
        <p:spPr>
          <a:xfrm>
            <a:off x="1595721" y="-2261806"/>
            <a:ext cx="9379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INSTITUTO FRAY BARTOLOMÉ DE LAS CASAS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083E53-3134-DE17-50BD-6A0BD0D58C06}"/>
              </a:ext>
            </a:extLst>
          </p:cNvPr>
          <p:cNvSpPr txBox="1"/>
          <p:nvPr/>
        </p:nvSpPr>
        <p:spPr>
          <a:xfrm>
            <a:off x="1595721" y="-938367"/>
            <a:ext cx="808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ea typeface="Hiragino Maru Gothic Pro W4" panose="020F0400000000000000" pitchFamily="34" charset="-128"/>
              </a:rPr>
              <a:t>Investigaciones Jurídicas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401ED97-DB73-E061-AC29-DFE6590F43A1}"/>
              </a:ext>
            </a:extLst>
          </p:cNvPr>
          <p:cNvSpPr txBox="1"/>
          <p:nvPr/>
        </p:nvSpPr>
        <p:spPr>
          <a:xfrm>
            <a:off x="3779520" y="51531"/>
            <a:ext cx="2310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2025</a:t>
            </a:r>
            <a:endParaRPr lang="es-ES_tradnl" sz="36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70103F2-1933-D72D-E422-49BF88018AD1}"/>
              </a:ext>
            </a:extLst>
          </p:cNvPr>
          <p:cNvSpPr txBox="1"/>
          <p:nvPr/>
        </p:nvSpPr>
        <p:spPr>
          <a:xfrm>
            <a:off x="6201383" y="430848"/>
            <a:ext cx="292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9A3BCD2-7EA2-253B-98A9-467C98539F35}"/>
              </a:ext>
            </a:extLst>
          </p:cNvPr>
          <p:cNvSpPr txBox="1"/>
          <p:nvPr/>
        </p:nvSpPr>
        <p:spPr>
          <a:xfrm>
            <a:off x="4445904" y="2347417"/>
            <a:ext cx="1617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dirty="0">
                <a:solidFill>
                  <a:srgbClr val="FFB70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254</a:t>
            </a:r>
            <a:endParaRPr lang="es-ES_tradnl" sz="3200" dirty="0">
              <a:solidFill>
                <a:srgbClr val="FFB703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B6DE0B1-65AB-A445-F754-0735F733590A}"/>
              </a:ext>
            </a:extLst>
          </p:cNvPr>
          <p:cNvSpPr txBox="1"/>
          <p:nvPr/>
        </p:nvSpPr>
        <p:spPr>
          <a:xfrm>
            <a:off x="6209003" y="2740057"/>
            <a:ext cx="2924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FFB70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</a:t>
            </a:r>
            <a:endParaRPr lang="en-US" sz="2400" dirty="0">
              <a:solidFill>
                <a:srgbClr val="FFB703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0A6F956-A257-FB8E-4D17-C2AF169BAB51}"/>
              </a:ext>
            </a:extLst>
          </p:cNvPr>
          <p:cNvSpPr txBox="1"/>
          <p:nvPr/>
        </p:nvSpPr>
        <p:spPr>
          <a:xfrm>
            <a:off x="4914458" y="1529936"/>
            <a:ext cx="1146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dirty="0">
                <a:solidFill>
                  <a:srgbClr val="D6493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50</a:t>
            </a:r>
            <a:endParaRPr lang="es-ES_tradnl" sz="3200" dirty="0">
              <a:solidFill>
                <a:srgbClr val="D64933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3E122F-C2E3-71D6-494D-846D9CF72090}"/>
              </a:ext>
            </a:extLst>
          </p:cNvPr>
          <p:cNvSpPr txBox="1"/>
          <p:nvPr/>
        </p:nvSpPr>
        <p:spPr>
          <a:xfrm>
            <a:off x="6183873" y="1918981"/>
            <a:ext cx="5947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D6493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Docentes y Conferencistas</a:t>
            </a:r>
            <a:endParaRPr lang="en-US" sz="2400" dirty="0">
              <a:solidFill>
                <a:srgbClr val="D64933"/>
              </a:solidFill>
            </a:endParaRPr>
          </a:p>
        </p:txBody>
      </p:sp>
      <p:grpSp>
        <p:nvGrpSpPr>
          <p:cNvPr id="84" name="Grupo 83">
            <a:extLst>
              <a:ext uri="{FF2B5EF4-FFF2-40B4-BE49-F238E27FC236}">
                <a16:creationId xmlns:a16="http://schemas.microsoft.com/office/drawing/2014/main" id="{57CA6AF8-AC91-922F-3ED6-FEE581CC6AA0}"/>
              </a:ext>
            </a:extLst>
          </p:cNvPr>
          <p:cNvGrpSpPr/>
          <p:nvPr/>
        </p:nvGrpSpPr>
        <p:grpSpPr>
          <a:xfrm>
            <a:off x="4140084" y="7098212"/>
            <a:ext cx="3846209" cy="3897174"/>
            <a:chOff x="3153322" y="440149"/>
            <a:chExt cx="5907159" cy="5948166"/>
          </a:xfrm>
        </p:grpSpPr>
        <p:sp>
          <p:nvSpPr>
            <p:cNvPr id="85" name="Elipse 84">
              <a:extLst>
                <a:ext uri="{FF2B5EF4-FFF2-40B4-BE49-F238E27FC236}">
                  <a16:creationId xmlns:a16="http://schemas.microsoft.com/office/drawing/2014/main" id="{F51E5DCD-7115-F921-CCB5-1D88B815F1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0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86" name="Grupo 85">
              <a:extLst>
                <a:ext uri="{FF2B5EF4-FFF2-40B4-BE49-F238E27FC236}">
                  <a16:creationId xmlns:a16="http://schemas.microsoft.com/office/drawing/2014/main" id="{35131B14-B124-C331-2B6F-759CDEB9E89C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117" name="Grupo 116">
                <a:extLst>
                  <a:ext uri="{FF2B5EF4-FFF2-40B4-BE49-F238E27FC236}">
                    <a16:creationId xmlns:a16="http://schemas.microsoft.com/office/drawing/2014/main" id="{95CA8268-A541-A53F-895D-3F38DF75EEF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122" name="Grupo 121">
                  <a:extLst>
                    <a:ext uri="{FF2B5EF4-FFF2-40B4-BE49-F238E27FC236}">
                      <a16:creationId xmlns:a16="http://schemas.microsoft.com/office/drawing/2014/main" id="{7B31FD65-F610-5592-A3AE-2600ACCB09F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124" name="Elipse 123">
                    <a:extLst>
                      <a:ext uri="{FF2B5EF4-FFF2-40B4-BE49-F238E27FC236}">
                        <a16:creationId xmlns:a16="http://schemas.microsoft.com/office/drawing/2014/main" id="{2877A146-BEC4-626C-0E4A-67957D89DF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125" name="Elipse 124">
                    <a:extLst>
                      <a:ext uri="{FF2B5EF4-FFF2-40B4-BE49-F238E27FC236}">
                        <a16:creationId xmlns:a16="http://schemas.microsoft.com/office/drawing/2014/main" id="{941DBCB9-94E2-BECC-DCD1-E75F28A426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123" name="Imagen 122">
                  <a:extLst>
                    <a:ext uri="{FF2B5EF4-FFF2-40B4-BE49-F238E27FC236}">
                      <a16:creationId xmlns:a16="http://schemas.microsoft.com/office/drawing/2014/main" id="{EF55CF13-AA87-1E4D-F606-BD5E07A357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118" name="Grupo 117">
                <a:extLst>
                  <a:ext uri="{FF2B5EF4-FFF2-40B4-BE49-F238E27FC236}">
                    <a16:creationId xmlns:a16="http://schemas.microsoft.com/office/drawing/2014/main" id="{D8597841-1388-92DA-6B8E-B89C0690554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20" name="Elipse 119">
                  <a:extLst>
                    <a:ext uri="{FF2B5EF4-FFF2-40B4-BE49-F238E27FC236}">
                      <a16:creationId xmlns:a16="http://schemas.microsoft.com/office/drawing/2014/main" id="{0BA85D4C-C600-4FC8-8431-70393B9C8EA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21" name="Elipse 120">
                  <a:extLst>
                    <a:ext uri="{FF2B5EF4-FFF2-40B4-BE49-F238E27FC236}">
                      <a16:creationId xmlns:a16="http://schemas.microsoft.com/office/drawing/2014/main" id="{41E6256A-2732-2FA1-E1CA-E56346C556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19" name="Gráfico 118" descr="Rompecabezas">
                <a:extLst>
                  <a:ext uri="{FF2B5EF4-FFF2-40B4-BE49-F238E27FC236}">
                    <a16:creationId xmlns:a16="http://schemas.microsoft.com/office/drawing/2014/main" id="{D4979788-69EA-EC95-B2E9-267246A19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87" name="Grupo 86">
              <a:extLst>
                <a:ext uri="{FF2B5EF4-FFF2-40B4-BE49-F238E27FC236}">
                  <a16:creationId xmlns:a16="http://schemas.microsoft.com/office/drawing/2014/main" id="{15B692F4-47A6-2A5F-467B-45EFBECC1179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108" name="Grupo 107">
                <a:extLst>
                  <a:ext uri="{FF2B5EF4-FFF2-40B4-BE49-F238E27FC236}">
                    <a16:creationId xmlns:a16="http://schemas.microsoft.com/office/drawing/2014/main" id="{0D4D5B59-9C5D-5EDA-CE26-37DE4B8F4CE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113" name="Grupo 112">
                  <a:extLst>
                    <a:ext uri="{FF2B5EF4-FFF2-40B4-BE49-F238E27FC236}">
                      <a16:creationId xmlns:a16="http://schemas.microsoft.com/office/drawing/2014/main" id="{7D0A204F-8B11-BA7F-3416-8E3AC99EA1E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115" name="Elipse 114">
                    <a:extLst>
                      <a:ext uri="{FF2B5EF4-FFF2-40B4-BE49-F238E27FC236}">
                        <a16:creationId xmlns:a16="http://schemas.microsoft.com/office/drawing/2014/main" id="{9619C01D-E96F-473D-5CB3-57B92AAB1E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116" name="Elipse 115">
                    <a:extLst>
                      <a:ext uri="{FF2B5EF4-FFF2-40B4-BE49-F238E27FC236}">
                        <a16:creationId xmlns:a16="http://schemas.microsoft.com/office/drawing/2014/main" id="{EC91E5E1-2272-9A08-5725-C784C1C37A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114" name="Imagen 113">
                  <a:extLst>
                    <a:ext uri="{FF2B5EF4-FFF2-40B4-BE49-F238E27FC236}">
                      <a16:creationId xmlns:a16="http://schemas.microsoft.com/office/drawing/2014/main" id="{61B935AE-A4B4-FDB8-3047-A2C03F2D56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109" name="Grupo 108">
                <a:extLst>
                  <a:ext uri="{FF2B5EF4-FFF2-40B4-BE49-F238E27FC236}">
                    <a16:creationId xmlns:a16="http://schemas.microsoft.com/office/drawing/2014/main" id="{C00B404B-4F55-F901-E630-FF1D4F2DDA7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11" name="Elipse 110">
                  <a:extLst>
                    <a:ext uri="{FF2B5EF4-FFF2-40B4-BE49-F238E27FC236}">
                      <a16:creationId xmlns:a16="http://schemas.microsoft.com/office/drawing/2014/main" id="{7D500DE6-A6BC-D709-469D-BFB43BC67D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12" name="Elipse 111">
                  <a:extLst>
                    <a:ext uri="{FF2B5EF4-FFF2-40B4-BE49-F238E27FC236}">
                      <a16:creationId xmlns:a16="http://schemas.microsoft.com/office/drawing/2014/main" id="{89A3F3F6-AF03-EB4B-B7D7-EE7250BC5E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10" name="Gráfico 109" descr="Piezas de rompecabezas">
                <a:extLst>
                  <a:ext uri="{FF2B5EF4-FFF2-40B4-BE49-F238E27FC236}">
                    <a16:creationId xmlns:a16="http://schemas.microsoft.com/office/drawing/2014/main" id="{37632DBF-A3F2-076D-1AB9-45E23D1E5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88" name="Grupo 87">
              <a:extLst>
                <a:ext uri="{FF2B5EF4-FFF2-40B4-BE49-F238E27FC236}">
                  <a16:creationId xmlns:a16="http://schemas.microsoft.com/office/drawing/2014/main" id="{0DF8C38B-C92C-A83C-D4A6-1DD58164E407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99" name="Grupo 98">
                <a:extLst>
                  <a:ext uri="{FF2B5EF4-FFF2-40B4-BE49-F238E27FC236}">
                    <a16:creationId xmlns:a16="http://schemas.microsoft.com/office/drawing/2014/main" id="{99BE42FB-7CF9-75C0-0144-03C9CA81492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104" name="Grupo 103">
                  <a:extLst>
                    <a:ext uri="{FF2B5EF4-FFF2-40B4-BE49-F238E27FC236}">
                      <a16:creationId xmlns:a16="http://schemas.microsoft.com/office/drawing/2014/main" id="{EB1A5B2F-5B95-40AE-334C-0B8DD87E4A3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106" name="Elipse 105">
                    <a:extLst>
                      <a:ext uri="{FF2B5EF4-FFF2-40B4-BE49-F238E27FC236}">
                        <a16:creationId xmlns:a16="http://schemas.microsoft.com/office/drawing/2014/main" id="{C88EE8F0-8880-97FB-5B79-F15CF37B6E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107" name="Elipse 106">
                    <a:extLst>
                      <a:ext uri="{FF2B5EF4-FFF2-40B4-BE49-F238E27FC236}">
                        <a16:creationId xmlns:a16="http://schemas.microsoft.com/office/drawing/2014/main" id="{229A4A62-4E31-6141-D11B-584EC7D00B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105" name="Imagen 104">
                  <a:extLst>
                    <a:ext uri="{FF2B5EF4-FFF2-40B4-BE49-F238E27FC236}">
                      <a16:creationId xmlns:a16="http://schemas.microsoft.com/office/drawing/2014/main" id="{0E567BAB-3DF2-279F-9A42-7830BBC59B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100" name="Grupo 99">
                <a:extLst>
                  <a:ext uri="{FF2B5EF4-FFF2-40B4-BE49-F238E27FC236}">
                    <a16:creationId xmlns:a16="http://schemas.microsoft.com/office/drawing/2014/main" id="{D7E4E221-F2F8-ECC7-5828-C2B8D05D461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02" name="Elipse 101">
                  <a:extLst>
                    <a:ext uri="{FF2B5EF4-FFF2-40B4-BE49-F238E27FC236}">
                      <a16:creationId xmlns:a16="http://schemas.microsoft.com/office/drawing/2014/main" id="{BA2B9238-DA12-E17E-FD69-78D89BCA10A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03" name="Elipse 102">
                  <a:extLst>
                    <a:ext uri="{FF2B5EF4-FFF2-40B4-BE49-F238E27FC236}">
                      <a16:creationId xmlns:a16="http://schemas.microsoft.com/office/drawing/2014/main" id="{6EBF58F1-4739-A1F6-71F6-757B390D51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01" name="Gráfico 100" descr="Diploma enrollado">
                <a:extLst>
                  <a:ext uri="{FF2B5EF4-FFF2-40B4-BE49-F238E27FC236}">
                    <a16:creationId xmlns:a16="http://schemas.microsoft.com/office/drawing/2014/main" id="{B6ACE137-1D7D-507C-4440-34E898ABE7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rot="20241611">
                <a:off x="5551181" y="5143035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89" name="Grupo 88">
              <a:extLst>
                <a:ext uri="{FF2B5EF4-FFF2-40B4-BE49-F238E27FC236}">
                  <a16:creationId xmlns:a16="http://schemas.microsoft.com/office/drawing/2014/main" id="{976611CA-9BAC-4D25-532D-5038E11BAD80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90" name="Grupo 89">
                <a:extLst>
                  <a:ext uri="{FF2B5EF4-FFF2-40B4-BE49-F238E27FC236}">
                    <a16:creationId xmlns:a16="http://schemas.microsoft.com/office/drawing/2014/main" id="{35D16FA1-0095-E8FB-1DEE-C9EBBAE56A2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95" name="Grupo 94">
                  <a:extLst>
                    <a:ext uri="{FF2B5EF4-FFF2-40B4-BE49-F238E27FC236}">
                      <a16:creationId xmlns:a16="http://schemas.microsoft.com/office/drawing/2014/main" id="{5191F856-C3EF-B680-1AC7-C25028978B0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97" name="Elipse 96">
                    <a:extLst>
                      <a:ext uri="{FF2B5EF4-FFF2-40B4-BE49-F238E27FC236}">
                        <a16:creationId xmlns:a16="http://schemas.microsoft.com/office/drawing/2014/main" id="{C4D55EF4-B79C-EE77-28B4-A9B58F98DB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98" name="Elipse 97">
                    <a:extLst>
                      <a:ext uri="{FF2B5EF4-FFF2-40B4-BE49-F238E27FC236}">
                        <a16:creationId xmlns:a16="http://schemas.microsoft.com/office/drawing/2014/main" id="{BC02660A-8DAF-A296-5205-C17E0C6720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96" name="Imagen 95">
                  <a:extLst>
                    <a:ext uri="{FF2B5EF4-FFF2-40B4-BE49-F238E27FC236}">
                      <a16:creationId xmlns:a16="http://schemas.microsoft.com/office/drawing/2014/main" id="{2E6BBD6E-D3B6-3B64-9F63-31297E379B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91" name="Grupo 90">
                <a:extLst>
                  <a:ext uri="{FF2B5EF4-FFF2-40B4-BE49-F238E27FC236}">
                    <a16:creationId xmlns:a16="http://schemas.microsoft.com/office/drawing/2014/main" id="{1005FEA0-2C56-E93D-B6EE-118D2B0344B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93" name="Elipse 92">
                  <a:extLst>
                    <a:ext uri="{FF2B5EF4-FFF2-40B4-BE49-F238E27FC236}">
                      <a16:creationId xmlns:a16="http://schemas.microsoft.com/office/drawing/2014/main" id="{BC7CD5B9-13BA-B314-CE16-54D75DC58A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94" name="Elipse 93">
                  <a:extLst>
                    <a:ext uri="{FF2B5EF4-FFF2-40B4-BE49-F238E27FC236}">
                      <a16:creationId xmlns:a16="http://schemas.microsoft.com/office/drawing/2014/main" id="{71AF99CE-615B-00CA-9209-AF6A6415B5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92" name="Gráfico 91" descr="Birrete">
                <a:extLst>
                  <a:ext uri="{FF2B5EF4-FFF2-40B4-BE49-F238E27FC236}">
                    <a16:creationId xmlns:a16="http://schemas.microsoft.com/office/drawing/2014/main" id="{46551A2B-619D-F8B3-CB38-F76CE3E596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CDA1CB71-F6C4-E58A-D877-2414607D5069}"/>
              </a:ext>
            </a:extLst>
          </p:cNvPr>
          <p:cNvSpPr txBox="1"/>
          <p:nvPr/>
        </p:nvSpPr>
        <p:spPr>
          <a:xfrm>
            <a:off x="4813089" y="8474176"/>
            <a:ext cx="2655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Introductorios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04BC11AB-AFBC-81EC-64D6-01C231B62495}"/>
              </a:ext>
            </a:extLst>
          </p:cNvPr>
          <p:cNvSpPr txBox="1"/>
          <p:nvPr/>
        </p:nvSpPr>
        <p:spPr>
          <a:xfrm>
            <a:off x="4783243" y="8664781"/>
            <a:ext cx="3188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de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Profundización</a:t>
            </a:r>
          </a:p>
        </p:txBody>
      </p:sp>
      <p:sp>
        <p:nvSpPr>
          <p:cNvPr id="128" name="CuadroTexto 127">
            <a:extLst>
              <a:ext uri="{FF2B5EF4-FFF2-40B4-BE49-F238E27FC236}">
                <a16:creationId xmlns:a16="http://schemas.microsoft.com/office/drawing/2014/main" id="{563D744B-47B1-9188-D363-560050DCDE16}"/>
              </a:ext>
            </a:extLst>
          </p:cNvPr>
          <p:cNvSpPr txBox="1"/>
          <p:nvPr/>
        </p:nvSpPr>
        <p:spPr>
          <a:xfrm>
            <a:off x="4894890" y="8532970"/>
            <a:ext cx="2336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</a:t>
            </a:r>
          </a:p>
          <a:p>
            <a:pPr algn="r"/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de Posgrado</a:t>
            </a:r>
          </a:p>
        </p:txBody>
      </p:sp>
      <p:sp>
        <p:nvSpPr>
          <p:cNvPr id="129" name="CuadroTexto 128">
            <a:extLst>
              <a:ext uri="{FF2B5EF4-FFF2-40B4-BE49-F238E27FC236}">
                <a16:creationId xmlns:a16="http://schemas.microsoft.com/office/drawing/2014/main" id="{C1AE2DF7-FE49-34EE-A050-03C1E4DCDDF0}"/>
              </a:ext>
            </a:extLst>
          </p:cNvPr>
          <p:cNvSpPr txBox="1"/>
          <p:nvPr/>
        </p:nvSpPr>
        <p:spPr>
          <a:xfrm>
            <a:off x="5173380" y="8979321"/>
            <a:ext cx="2084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</a:t>
            </a:r>
          </a:p>
        </p:txBody>
      </p:sp>
      <p:pic>
        <p:nvPicPr>
          <p:cNvPr id="130" name="Gráfico 129" descr="Aula de clases con relleno sólido">
            <a:extLst>
              <a:ext uri="{FF2B5EF4-FFF2-40B4-BE49-F238E27FC236}">
                <a16:creationId xmlns:a16="http://schemas.microsoft.com/office/drawing/2014/main" id="{1820439D-7C5B-257C-923F-DFB130CFBE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367684" y="8234606"/>
            <a:ext cx="1635874" cy="1635874"/>
          </a:xfrm>
          <a:prstGeom prst="rect">
            <a:avLst/>
          </a:prstGeom>
        </p:spPr>
      </p:pic>
      <p:grpSp>
        <p:nvGrpSpPr>
          <p:cNvPr id="131" name="Grupo 130">
            <a:extLst>
              <a:ext uri="{FF2B5EF4-FFF2-40B4-BE49-F238E27FC236}">
                <a16:creationId xmlns:a16="http://schemas.microsoft.com/office/drawing/2014/main" id="{33F01619-B605-170E-38DC-89DC60A8BBD5}"/>
              </a:ext>
            </a:extLst>
          </p:cNvPr>
          <p:cNvGrpSpPr/>
          <p:nvPr/>
        </p:nvGrpSpPr>
        <p:grpSpPr>
          <a:xfrm>
            <a:off x="9944937" y="-1453212"/>
            <a:ext cx="2162700" cy="1266139"/>
            <a:chOff x="9944937" y="5531247"/>
            <a:chExt cx="2162700" cy="1266139"/>
          </a:xfrm>
        </p:grpSpPr>
        <p:sp>
          <p:nvSpPr>
            <p:cNvPr id="132" name="Forma libre 131">
              <a:extLst>
                <a:ext uri="{FF2B5EF4-FFF2-40B4-BE49-F238E27FC236}">
                  <a16:creationId xmlns:a16="http://schemas.microsoft.com/office/drawing/2014/main" id="{0E960483-AF70-D75D-4EFC-F9AD386D43B6}"/>
                </a:ext>
              </a:extLst>
            </p:cNvPr>
            <p:cNvSpPr/>
            <p:nvPr/>
          </p:nvSpPr>
          <p:spPr>
            <a:xfrm>
              <a:off x="11077099" y="5531247"/>
              <a:ext cx="1030538" cy="1222895"/>
            </a:xfrm>
            <a:custGeom>
              <a:avLst/>
              <a:gdLst>
                <a:gd name="connsiteX0" fmla="*/ 100850 w 1030538"/>
                <a:gd name="connsiteY0" fmla="*/ 25831 h 1222895"/>
                <a:gd name="connsiteX1" fmla="*/ 27258 w 1030538"/>
                <a:gd name="connsiteY1" fmla="*/ 99423 h 1222895"/>
                <a:gd name="connsiteX2" fmla="*/ 27258 w 1030538"/>
                <a:gd name="connsiteY2" fmla="*/ 930937 h 1222895"/>
                <a:gd name="connsiteX3" fmla="*/ 100850 w 1030538"/>
                <a:gd name="connsiteY3" fmla="*/ 1004529 h 1222895"/>
                <a:gd name="connsiteX4" fmla="*/ 929689 w 1030538"/>
                <a:gd name="connsiteY4" fmla="*/ 1004529 h 1222895"/>
                <a:gd name="connsiteX5" fmla="*/ 1003281 w 1030538"/>
                <a:gd name="connsiteY5" fmla="*/ 930937 h 1222895"/>
                <a:gd name="connsiteX6" fmla="*/ 1003281 w 1030538"/>
                <a:gd name="connsiteY6" fmla="*/ 99423 h 1222895"/>
                <a:gd name="connsiteX7" fmla="*/ 929689 w 1030538"/>
                <a:gd name="connsiteY7" fmla="*/ 25831 h 1222895"/>
                <a:gd name="connsiteX8" fmla="*/ 77703 w 1030538"/>
                <a:gd name="connsiteY8" fmla="*/ 0 h 1222895"/>
                <a:gd name="connsiteX9" fmla="*/ 952835 w 1030538"/>
                <a:gd name="connsiteY9" fmla="*/ 0 h 1222895"/>
                <a:gd name="connsiteX10" fmla="*/ 1030538 w 1030538"/>
                <a:gd name="connsiteY10" fmla="*/ 77703 h 1222895"/>
                <a:gd name="connsiteX11" fmla="*/ 1030538 w 1030538"/>
                <a:gd name="connsiteY11" fmla="*/ 1145192 h 1222895"/>
                <a:gd name="connsiteX12" fmla="*/ 952835 w 1030538"/>
                <a:gd name="connsiteY12" fmla="*/ 1222895 h 1222895"/>
                <a:gd name="connsiteX13" fmla="*/ 77703 w 1030538"/>
                <a:gd name="connsiteY13" fmla="*/ 1222895 h 1222895"/>
                <a:gd name="connsiteX14" fmla="*/ 0 w 1030538"/>
                <a:gd name="connsiteY14" fmla="*/ 1145192 h 1222895"/>
                <a:gd name="connsiteX15" fmla="*/ 0 w 1030538"/>
                <a:gd name="connsiteY15" fmla="*/ 77703 h 1222895"/>
                <a:gd name="connsiteX16" fmla="*/ 77703 w 1030538"/>
                <a:gd name="connsiteY16" fmla="*/ 0 h 122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0538" h="1222895">
                  <a:moveTo>
                    <a:pt x="100850" y="25831"/>
                  </a:moveTo>
                  <a:cubicBezTo>
                    <a:pt x="60206" y="25831"/>
                    <a:pt x="27258" y="58779"/>
                    <a:pt x="27258" y="99423"/>
                  </a:cubicBezTo>
                  <a:lnTo>
                    <a:pt x="27258" y="930937"/>
                  </a:lnTo>
                  <a:cubicBezTo>
                    <a:pt x="27258" y="971581"/>
                    <a:pt x="60206" y="1004529"/>
                    <a:pt x="100850" y="1004529"/>
                  </a:cubicBezTo>
                  <a:lnTo>
                    <a:pt x="929689" y="1004529"/>
                  </a:lnTo>
                  <a:cubicBezTo>
                    <a:pt x="970333" y="1004529"/>
                    <a:pt x="1003281" y="971581"/>
                    <a:pt x="1003281" y="930937"/>
                  </a:cubicBezTo>
                  <a:lnTo>
                    <a:pt x="1003281" y="99423"/>
                  </a:lnTo>
                  <a:cubicBezTo>
                    <a:pt x="1003281" y="58779"/>
                    <a:pt x="970333" y="25831"/>
                    <a:pt x="929689" y="25831"/>
                  </a:cubicBezTo>
                  <a:close/>
                  <a:moveTo>
                    <a:pt x="77703" y="0"/>
                  </a:moveTo>
                  <a:lnTo>
                    <a:pt x="952835" y="0"/>
                  </a:lnTo>
                  <a:cubicBezTo>
                    <a:pt x="995749" y="0"/>
                    <a:pt x="1030538" y="34789"/>
                    <a:pt x="1030538" y="77703"/>
                  </a:cubicBezTo>
                  <a:lnTo>
                    <a:pt x="1030538" y="1145192"/>
                  </a:lnTo>
                  <a:cubicBezTo>
                    <a:pt x="1030538" y="1188106"/>
                    <a:pt x="995749" y="1222895"/>
                    <a:pt x="952835" y="1222895"/>
                  </a:cubicBezTo>
                  <a:lnTo>
                    <a:pt x="77703" y="1222895"/>
                  </a:lnTo>
                  <a:cubicBezTo>
                    <a:pt x="34789" y="1222895"/>
                    <a:pt x="0" y="1188106"/>
                    <a:pt x="0" y="1145192"/>
                  </a:cubicBezTo>
                  <a:lnTo>
                    <a:pt x="0" y="77703"/>
                  </a:lnTo>
                  <a:cubicBezTo>
                    <a:pt x="0" y="34789"/>
                    <a:pt x="34789" y="0"/>
                    <a:pt x="7770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AR" dirty="0"/>
            </a:p>
          </p:txBody>
        </p:sp>
        <p:pic>
          <p:nvPicPr>
            <p:cNvPr id="133" name="Gráfico 132" descr="Mundo">
              <a:extLst>
                <a:ext uri="{FF2B5EF4-FFF2-40B4-BE49-F238E27FC236}">
                  <a16:creationId xmlns:a16="http://schemas.microsoft.com/office/drawing/2014/main" id="{2F3AE34E-B8A5-4CD2-A0DC-F05008EEBF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271548" y="6545185"/>
              <a:ext cx="219087" cy="219087"/>
            </a:xfrm>
            <a:prstGeom prst="rect">
              <a:avLst/>
            </a:prstGeom>
          </p:spPr>
        </p:pic>
        <p:sp>
          <p:nvSpPr>
            <p:cNvPr id="134" name="CuadroTexto 133">
              <a:extLst>
                <a:ext uri="{FF2B5EF4-FFF2-40B4-BE49-F238E27FC236}">
                  <a16:creationId xmlns:a16="http://schemas.microsoft.com/office/drawing/2014/main" id="{31E5B430-C989-5590-F2F6-D2DE099F2F29}"/>
                </a:ext>
              </a:extLst>
            </p:cNvPr>
            <p:cNvSpPr txBox="1"/>
            <p:nvPr/>
          </p:nvSpPr>
          <p:spPr>
            <a:xfrm>
              <a:off x="11432673" y="6535776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Web</a:t>
              </a:r>
            </a:p>
          </p:txBody>
        </p:sp>
        <p:grpSp>
          <p:nvGrpSpPr>
            <p:cNvPr id="135" name="Grupo 134">
              <a:extLst>
                <a:ext uri="{FF2B5EF4-FFF2-40B4-BE49-F238E27FC236}">
                  <a16:creationId xmlns:a16="http://schemas.microsoft.com/office/drawing/2014/main" id="{D6F99316-DBC2-A997-B4A2-09B010E5BD91}"/>
                </a:ext>
              </a:extLst>
            </p:cNvPr>
            <p:cNvGrpSpPr/>
            <p:nvPr/>
          </p:nvGrpSpPr>
          <p:grpSpPr>
            <a:xfrm>
              <a:off x="9944937" y="5531247"/>
              <a:ext cx="1030538" cy="1237511"/>
              <a:chOff x="8122404" y="5307674"/>
              <a:chExt cx="1030538" cy="1237511"/>
            </a:xfrm>
          </p:grpSpPr>
          <p:sp>
            <p:nvSpPr>
              <p:cNvPr id="138" name="Forma libre 137">
                <a:extLst>
                  <a:ext uri="{FF2B5EF4-FFF2-40B4-BE49-F238E27FC236}">
                    <a16:creationId xmlns:a16="http://schemas.microsoft.com/office/drawing/2014/main" id="{F06C760E-45F6-5F3C-1B9B-C04EA636F087}"/>
                  </a:ext>
                </a:extLst>
              </p:cNvPr>
              <p:cNvSpPr/>
              <p:nvPr/>
            </p:nvSpPr>
            <p:spPr>
              <a:xfrm>
                <a:off x="8122404" y="5307674"/>
                <a:ext cx="1030538" cy="1222895"/>
              </a:xfrm>
              <a:custGeom>
                <a:avLst/>
                <a:gdLst>
                  <a:gd name="connsiteX0" fmla="*/ 100850 w 1030538"/>
                  <a:gd name="connsiteY0" fmla="*/ 25831 h 1222895"/>
                  <a:gd name="connsiteX1" fmla="*/ 27258 w 1030538"/>
                  <a:gd name="connsiteY1" fmla="*/ 99423 h 1222895"/>
                  <a:gd name="connsiteX2" fmla="*/ 27258 w 1030538"/>
                  <a:gd name="connsiteY2" fmla="*/ 930937 h 1222895"/>
                  <a:gd name="connsiteX3" fmla="*/ 100850 w 1030538"/>
                  <a:gd name="connsiteY3" fmla="*/ 1004529 h 1222895"/>
                  <a:gd name="connsiteX4" fmla="*/ 929689 w 1030538"/>
                  <a:gd name="connsiteY4" fmla="*/ 1004529 h 1222895"/>
                  <a:gd name="connsiteX5" fmla="*/ 1003281 w 1030538"/>
                  <a:gd name="connsiteY5" fmla="*/ 930937 h 1222895"/>
                  <a:gd name="connsiteX6" fmla="*/ 1003281 w 1030538"/>
                  <a:gd name="connsiteY6" fmla="*/ 99423 h 1222895"/>
                  <a:gd name="connsiteX7" fmla="*/ 929689 w 1030538"/>
                  <a:gd name="connsiteY7" fmla="*/ 25831 h 1222895"/>
                  <a:gd name="connsiteX8" fmla="*/ 77703 w 1030538"/>
                  <a:gd name="connsiteY8" fmla="*/ 0 h 1222895"/>
                  <a:gd name="connsiteX9" fmla="*/ 952835 w 1030538"/>
                  <a:gd name="connsiteY9" fmla="*/ 0 h 1222895"/>
                  <a:gd name="connsiteX10" fmla="*/ 1030538 w 1030538"/>
                  <a:gd name="connsiteY10" fmla="*/ 77703 h 1222895"/>
                  <a:gd name="connsiteX11" fmla="*/ 1030538 w 1030538"/>
                  <a:gd name="connsiteY11" fmla="*/ 1145192 h 1222895"/>
                  <a:gd name="connsiteX12" fmla="*/ 952835 w 1030538"/>
                  <a:gd name="connsiteY12" fmla="*/ 1222895 h 1222895"/>
                  <a:gd name="connsiteX13" fmla="*/ 77703 w 1030538"/>
                  <a:gd name="connsiteY13" fmla="*/ 1222895 h 1222895"/>
                  <a:gd name="connsiteX14" fmla="*/ 0 w 1030538"/>
                  <a:gd name="connsiteY14" fmla="*/ 1145192 h 1222895"/>
                  <a:gd name="connsiteX15" fmla="*/ 0 w 1030538"/>
                  <a:gd name="connsiteY15" fmla="*/ 77703 h 1222895"/>
                  <a:gd name="connsiteX16" fmla="*/ 77703 w 1030538"/>
                  <a:gd name="connsiteY16" fmla="*/ 0 h 1222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30538" h="1222895">
                    <a:moveTo>
                      <a:pt x="100850" y="25831"/>
                    </a:moveTo>
                    <a:cubicBezTo>
                      <a:pt x="60206" y="25831"/>
                      <a:pt x="27258" y="58779"/>
                      <a:pt x="27258" y="99423"/>
                    </a:cubicBezTo>
                    <a:lnTo>
                      <a:pt x="27258" y="930937"/>
                    </a:lnTo>
                    <a:cubicBezTo>
                      <a:pt x="27258" y="971581"/>
                      <a:pt x="60206" y="1004529"/>
                      <a:pt x="100850" y="1004529"/>
                    </a:cubicBezTo>
                    <a:lnTo>
                      <a:pt x="929689" y="1004529"/>
                    </a:lnTo>
                    <a:cubicBezTo>
                      <a:pt x="970333" y="1004529"/>
                      <a:pt x="1003281" y="971581"/>
                      <a:pt x="1003281" y="930937"/>
                    </a:cubicBezTo>
                    <a:lnTo>
                      <a:pt x="1003281" y="99423"/>
                    </a:lnTo>
                    <a:cubicBezTo>
                      <a:pt x="1003281" y="58779"/>
                      <a:pt x="970333" y="25831"/>
                      <a:pt x="929689" y="25831"/>
                    </a:cubicBezTo>
                    <a:close/>
                    <a:moveTo>
                      <a:pt x="77703" y="0"/>
                    </a:moveTo>
                    <a:lnTo>
                      <a:pt x="952835" y="0"/>
                    </a:lnTo>
                    <a:cubicBezTo>
                      <a:pt x="995749" y="0"/>
                      <a:pt x="1030538" y="34789"/>
                      <a:pt x="1030538" y="77703"/>
                    </a:cubicBezTo>
                    <a:lnTo>
                      <a:pt x="1030538" y="1145192"/>
                    </a:lnTo>
                    <a:cubicBezTo>
                      <a:pt x="1030538" y="1188106"/>
                      <a:pt x="995749" y="1222895"/>
                      <a:pt x="952835" y="1222895"/>
                    </a:cubicBezTo>
                    <a:lnTo>
                      <a:pt x="77703" y="1222895"/>
                    </a:lnTo>
                    <a:cubicBezTo>
                      <a:pt x="34789" y="1222895"/>
                      <a:pt x="0" y="1188106"/>
                      <a:pt x="0" y="1145192"/>
                    </a:cubicBezTo>
                    <a:lnTo>
                      <a:pt x="0" y="77703"/>
                    </a:lnTo>
                    <a:cubicBezTo>
                      <a:pt x="0" y="34789"/>
                      <a:pt x="34789" y="0"/>
                      <a:pt x="7770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AR" dirty="0"/>
              </a:p>
            </p:txBody>
          </p:sp>
          <p:pic>
            <p:nvPicPr>
              <p:cNvPr id="139" name="Imagen 138">
                <a:extLst>
                  <a:ext uri="{FF2B5EF4-FFF2-40B4-BE49-F238E27FC236}">
                    <a16:creationId xmlns:a16="http://schemas.microsoft.com/office/drawing/2014/main" id="{42DB52F7-327E-BE43-3C84-A36E47FEF5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176873" y="5362087"/>
                <a:ext cx="921600" cy="921600"/>
              </a:xfrm>
              <a:prstGeom prst="rect">
                <a:avLst/>
              </a:prstGeom>
            </p:spPr>
          </p:pic>
          <p:pic>
            <p:nvPicPr>
              <p:cNvPr id="140" name="Gráfico 139" descr="Nube de sincronización">
                <a:extLst>
                  <a:ext uri="{FF2B5EF4-FFF2-40B4-BE49-F238E27FC236}">
                    <a16:creationId xmlns:a16="http://schemas.microsoft.com/office/drawing/2014/main" id="{F0D05897-4C98-C871-9472-E6D511D53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161479" y="6290834"/>
                <a:ext cx="254351" cy="254351"/>
              </a:xfrm>
              <a:prstGeom prst="rect">
                <a:avLst/>
              </a:prstGeom>
            </p:spPr>
          </p:pic>
        </p:grpSp>
        <p:sp>
          <p:nvSpPr>
            <p:cNvPr id="136" name="CuadroTexto 135">
              <a:extLst>
                <a:ext uri="{FF2B5EF4-FFF2-40B4-BE49-F238E27FC236}">
                  <a16:creationId xmlns:a16="http://schemas.microsoft.com/office/drawing/2014/main" id="{C5DE2B70-30DB-1A65-1105-3F86EDAC3536}"/>
                </a:ext>
              </a:extLst>
            </p:cNvPr>
            <p:cNvSpPr txBox="1"/>
            <p:nvPr/>
          </p:nvSpPr>
          <p:spPr>
            <a:xfrm>
              <a:off x="10182271" y="6527770"/>
              <a:ext cx="83227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Campus</a:t>
              </a:r>
            </a:p>
          </p:txBody>
        </p:sp>
        <p:pic>
          <p:nvPicPr>
            <p:cNvPr id="137" name="Imagen 136">
              <a:extLst>
                <a:ext uri="{FF2B5EF4-FFF2-40B4-BE49-F238E27FC236}">
                  <a16:creationId xmlns:a16="http://schemas.microsoft.com/office/drawing/2014/main" id="{C02FDEE8-53BA-6418-543C-DA5D31E74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grayscl/>
            </a:blip>
            <a:stretch>
              <a:fillRect/>
            </a:stretch>
          </p:blipFill>
          <p:spPr>
            <a:xfrm>
              <a:off x="11129162" y="5583254"/>
              <a:ext cx="926411" cy="926411"/>
            </a:xfrm>
            <a:prstGeom prst="rect">
              <a:avLst/>
            </a:prstGeom>
          </p:spPr>
        </p:pic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E37781E0-1A63-30BC-6F0D-DEE9D07A10B2}"/>
              </a:ext>
            </a:extLst>
          </p:cNvPr>
          <p:cNvSpPr txBox="1"/>
          <p:nvPr/>
        </p:nvSpPr>
        <p:spPr>
          <a:xfrm>
            <a:off x="13177328" y="5363263"/>
            <a:ext cx="1031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>
                <a:solidFill>
                  <a:srgbClr val="8BA090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22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1538325-E53F-CE0D-7C3B-7E89C5478D14}"/>
              </a:ext>
            </a:extLst>
          </p:cNvPr>
          <p:cNvSpPr txBox="1"/>
          <p:nvPr/>
        </p:nvSpPr>
        <p:spPr>
          <a:xfrm>
            <a:off x="14353360" y="5740062"/>
            <a:ext cx="317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rgbClr val="8BA090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¿Qué son los DESCA?</a:t>
            </a:r>
            <a:endParaRPr lang="en-US" sz="1600" dirty="0">
              <a:solidFill>
                <a:srgbClr val="8BA09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661D0DA-CB12-519E-3999-ED5732874281}"/>
              </a:ext>
            </a:extLst>
          </p:cNvPr>
          <p:cNvSpPr txBox="1"/>
          <p:nvPr/>
        </p:nvSpPr>
        <p:spPr>
          <a:xfrm>
            <a:off x="13167387" y="4671948"/>
            <a:ext cx="1031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>
                <a:solidFill>
                  <a:srgbClr val="ACC2B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7DEDFDF-00AF-8F79-51E1-E3A46DF9693A}"/>
              </a:ext>
            </a:extLst>
          </p:cNvPr>
          <p:cNvSpPr txBox="1"/>
          <p:nvPr/>
        </p:nvSpPr>
        <p:spPr>
          <a:xfrm>
            <a:off x="14351039" y="5059753"/>
            <a:ext cx="41519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rgbClr val="ACC2B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Conceptos básicos en DDHH</a:t>
            </a:r>
            <a:endParaRPr lang="en-US" sz="1600" dirty="0">
              <a:solidFill>
                <a:srgbClr val="ACC2B3"/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940CC46-6860-D4A4-A077-294FA7941C23}"/>
              </a:ext>
            </a:extLst>
          </p:cNvPr>
          <p:cNvSpPr txBox="1"/>
          <p:nvPr/>
        </p:nvSpPr>
        <p:spPr>
          <a:xfrm>
            <a:off x="13168189" y="3289318"/>
            <a:ext cx="1052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>
                <a:solidFill>
                  <a:srgbClr val="CD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36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975539F-4588-3DBD-056F-D483654D5299}"/>
              </a:ext>
            </a:extLst>
          </p:cNvPr>
          <p:cNvSpPr txBox="1"/>
          <p:nvPr/>
        </p:nvSpPr>
        <p:spPr>
          <a:xfrm>
            <a:off x="14355651" y="3689988"/>
            <a:ext cx="5438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rgbClr val="E2EBE5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Diplomatura en Litigio Climático ALC</a:t>
            </a:r>
            <a:endParaRPr lang="en-US" sz="1600" dirty="0">
              <a:solidFill>
                <a:srgbClr val="E2EBE5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3F0DCF1A-4758-B25B-AA27-8A20FF66E2A1}"/>
              </a:ext>
            </a:extLst>
          </p:cNvPr>
          <p:cNvSpPr txBox="1"/>
          <p:nvPr/>
        </p:nvSpPr>
        <p:spPr>
          <a:xfrm>
            <a:off x="13167387" y="6054578"/>
            <a:ext cx="104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>
                <a:solidFill>
                  <a:srgbClr val="6A7F6F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16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855E62D-5BC6-35DD-5155-A6D32DE4A0AC}"/>
              </a:ext>
            </a:extLst>
          </p:cNvPr>
          <p:cNvSpPr txBox="1"/>
          <p:nvPr/>
        </p:nvSpPr>
        <p:spPr>
          <a:xfrm>
            <a:off x="14349959" y="6419358"/>
            <a:ext cx="59470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dirty="0">
                <a:solidFill>
                  <a:srgbClr val="6A7F6F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Consecuencias jurídicas de la crisis climática.</a:t>
            </a:r>
            <a:endParaRPr lang="en-US" sz="1600" dirty="0">
              <a:solidFill>
                <a:srgbClr val="6A7F6F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4C3372-48D6-346B-D512-726A887D55AE}"/>
              </a:ext>
            </a:extLst>
          </p:cNvPr>
          <p:cNvSpPr txBox="1"/>
          <p:nvPr/>
        </p:nvSpPr>
        <p:spPr>
          <a:xfrm>
            <a:off x="13189689" y="3980633"/>
            <a:ext cx="1051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>
                <a:solidFill>
                  <a:srgbClr val="ACC2B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29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3770B73-AC40-C6BF-9DD7-6B23F9261293}"/>
              </a:ext>
            </a:extLst>
          </p:cNvPr>
          <p:cNvSpPr txBox="1"/>
          <p:nvPr/>
        </p:nvSpPr>
        <p:spPr>
          <a:xfrm>
            <a:off x="14349959" y="4376204"/>
            <a:ext cx="40667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dirty="0" err="1">
                <a:solidFill>
                  <a:srgbClr val="CD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TICs</a:t>
            </a:r>
            <a:r>
              <a:rPr lang="es-ES_tradnl" sz="1600" dirty="0">
                <a:solidFill>
                  <a:srgbClr val="CD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, </a:t>
            </a:r>
            <a:r>
              <a:rPr lang="es-ES_tradnl" sz="1600" dirty="0" err="1">
                <a:solidFill>
                  <a:srgbClr val="CD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criptomercados</a:t>
            </a:r>
            <a:r>
              <a:rPr lang="es-ES_tradnl" sz="1600" dirty="0">
                <a:solidFill>
                  <a:srgbClr val="CD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 y redes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0596666-7EF0-0556-EFD7-9B302B17D271}"/>
              </a:ext>
            </a:extLst>
          </p:cNvPr>
          <p:cNvSpPr txBox="1"/>
          <p:nvPr/>
        </p:nvSpPr>
        <p:spPr>
          <a:xfrm>
            <a:off x="13124019" y="2598003"/>
            <a:ext cx="1046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>
                <a:solidFill>
                  <a:srgbClr val="CD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48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B259649-1D0C-9DD4-A8DD-428373D29C0F}"/>
              </a:ext>
            </a:extLst>
          </p:cNvPr>
          <p:cNvSpPr txBox="1"/>
          <p:nvPr/>
        </p:nvSpPr>
        <p:spPr>
          <a:xfrm>
            <a:off x="14336122" y="2968721"/>
            <a:ext cx="5947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Derecho penal y derechos sociales</a:t>
            </a:r>
            <a:endParaRPr lang="en-US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C79F36AE-4820-34B4-742A-9708B7987A4C}"/>
              </a:ext>
            </a:extLst>
          </p:cNvPr>
          <p:cNvSpPr txBox="1"/>
          <p:nvPr/>
        </p:nvSpPr>
        <p:spPr>
          <a:xfrm>
            <a:off x="4724004" y="4021530"/>
            <a:ext cx="1436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194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4D34BF2-BBB4-14E7-AAF0-A39BF41DB6C0}"/>
              </a:ext>
            </a:extLst>
          </p:cNvPr>
          <p:cNvSpPr txBox="1"/>
          <p:nvPr/>
        </p:nvSpPr>
        <p:spPr>
          <a:xfrm>
            <a:off x="6209003" y="4331547"/>
            <a:ext cx="3973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 de cursos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6BCFF78-F1EB-DAC0-EFA5-F9FC7039EBE6}"/>
              </a:ext>
            </a:extLst>
          </p:cNvPr>
          <p:cNvSpPr txBox="1"/>
          <p:nvPr/>
        </p:nvSpPr>
        <p:spPr>
          <a:xfrm>
            <a:off x="5072466" y="3357938"/>
            <a:ext cx="980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60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B8D53A5-CCE8-DFBA-8A78-D99FC1038D74}"/>
              </a:ext>
            </a:extLst>
          </p:cNvPr>
          <p:cNvSpPr txBox="1"/>
          <p:nvPr/>
        </p:nvSpPr>
        <p:spPr>
          <a:xfrm>
            <a:off x="6206733" y="3684278"/>
            <a:ext cx="3687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 de doctorado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539A026-6A33-3BCD-295A-01A0DAFF2CC4}"/>
              </a:ext>
            </a:extLst>
          </p:cNvPr>
          <p:cNvSpPr txBox="1"/>
          <p:nvPr/>
        </p:nvSpPr>
        <p:spPr>
          <a:xfrm>
            <a:off x="4705866" y="4685122"/>
            <a:ext cx="1396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128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1F6F8E5-36EE-A4E7-44A9-A00AF6D98273}"/>
              </a:ext>
            </a:extLst>
          </p:cNvPr>
          <p:cNvSpPr txBox="1"/>
          <p:nvPr/>
        </p:nvSpPr>
        <p:spPr>
          <a:xfrm>
            <a:off x="6203910" y="5020943"/>
            <a:ext cx="2167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Aprobados/as</a:t>
            </a:r>
            <a:endParaRPr lang="en-US" dirty="0">
              <a:solidFill>
                <a:srgbClr val="CEE4D6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F183C8-AEBA-F9FF-65AA-B528F93F0A60}"/>
              </a:ext>
            </a:extLst>
          </p:cNvPr>
          <p:cNvPicPr>
            <a:picLocks noChangeAspect="1"/>
          </p:cNvPicPr>
          <p:nvPr/>
        </p:nvPicPr>
        <p:blipFill>
          <a:blip r:embed="rId2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230" y="-3582277"/>
            <a:ext cx="1355482" cy="135548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E8C009D-0D63-0B23-DB7D-7B21034E16FD}"/>
              </a:ext>
            </a:extLst>
          </p:cNvPr>
          <p:cNvPicPr>
            <a:picLocks noChangeAspect="1"/>
          </p:cNvPicPr>
          <p:nvPr/>
        </p:nvPicPr>
        <p:blipFill>
          <a:blip r:embed="rId24">
            <a:lum bright="100000" contrast="100000"/>
          </a:blip>
          <a:stretch>
            <a:fillRect/>
          </a:stretch>
        </p:blipFill>
        <p:spPr>
          <a:xfrm>
            <a:off x="10767693" y="-3655993"/>
            <a:ext cx="1495675" cy="167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09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91E12-A423-2AB3-C67D-4B07FFF0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E88CFA0-F8AA-003F-33F0-356626006EF4}"/>
              </a:ext>
            </a:extLst>
          </p:cNvPr>
          <p:cNvGrpSpPr/>
          <p:nvPr/>
        </p:nvGrpSpPr>
        <p:grpSpPr>
          <a:xfrm>
            <a:off x="3153322" y="440149"/>
            <a:ext cx="5907159" cy="5948166"/>
            <a:chOff x="3153322" y="440149"/>
            <a:chExt cx="5907159" cy="5948166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8DCD34F3-649D-E95C-14A8-16398E3443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0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118" name="Grupo 117">
              <a:extLst>
                <a:ext uri="{FF2B5EF4-FFF2-40B4-BE49-F238E27FC236}">
                  <a16:creationId xmlns:a16="http://schemas.microsoft.com/office/drawing/2014/main" id="{1CCDD0A0-686D-D96E-DE47-2E529D2D313C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56" name="Grupo 55">
                <a:extLst>
                  <a:ext uri="{FF2B5EF4-FFF2-40B4-BE49-F238E27FC236}">
                    <a16:creationId xmlns:a16="http://schemas.microsoft.com/office/drawing/2014/main" id="{9BD3EC02-D39F-A851-2E5D-63D6FD3B8DA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57" name="Grupo 56">
                  <a:extLst>
                    <a:ext uri="{FF2B5EF4-FFF2-40B4-BE49-F238E27FC236}">
                      <a16:creationId xmlns:a16="http://schemas.microsoft.com/office/drawing/2014/main" id="{A2DC23D2-12F7-8C83-62C9-43A2327034C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59" name="Elipse 58">
                    <a:extLst>
                      <a:ext uri="{FF2B5EF4-FFF2-40B4-BE49-F238E27FC236}">
                        <a16:creationId xmlns:a16="http://schemas.microsoft.com/office/drawing/2014/main" id="{EF0C1ECF-B59D-B717-C460-41F2211B09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60" name="Elipse 59">
                    <a:extLst>
                      <a:ext uri="{FF2B5EF4-FFF2-40B4-BE49-F238E27FC236}">
                        <a16:creationId xmlns:a16="http://schemas.microsoft.com/office/drawing/2014/main" id="{FC39F34B-5FE6-2E6A-69D5-178D37991B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58" name="Imagen 57">
                  <a:extLst>
                    <a:ext uri="{FF2B5EF4-FFF2-40B4-BE49-F238E27FC236}">
                      <a16:creationId xmlns:a16="http://schemas.microsoft.com/office/drawing/2014/main" id="{C637F720-3740-A783-3EFC-A5DEB85DBD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11" name="Grupo 10">
                <a:extLst>
                  <a:ext uri="{FF2B5EF4-FFF2-40B4-BE49-F238E27FC236}">
                    <a16:creationId xmlns:a16="http://schemas.microsoft.com/office/drawing/2014/main" id="{1AB3E151-4900-A1A9-71C9-9655CB909C5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9" name="Elipse 8">
                  <a:extLst>
                    <a:ext uri="{FF2B5EF4-FFF2-40B4-BE49-F238E27FC236}">
                      <a16:creationId xmlns:a16="http://schemas.microsoft.com/office/drawing/2014/main" id="{46670D90-9389-6374-8800-D6FD15D30E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0" name="Elipse 9">
                  <a:extLst>
                    <a:ext uri="{FF2B5EF4-FFF2-40B4-BE49-F238E27FC236}">
                      <a16:creationId xmlns:a16="http://schemas.microsoft.com/office/drawing/2014/main" id="{85C66BEB-BCD1-4B5B-5769-C67749AACC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88" name="Gráfico 87" descr="Rompecabezas">
                <a:extLst>
                  <a:ext uri="{FF2B5EF4-FFF2-40B4-BE49-F238E27FC236}">
                    <a16:creationId xmlns:a16="http://schemas.microsoft.com/office/drawing/2014/main" id="{D086D3EA-6603-B926-CC09-A250D8ECCC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119" name="Grupo 118">
              <a:extLst>
                <a:ext uri="{FF2B5EF4-FFF2-40B4-BE49-F238E27FC236}">
                  <a16:creationId xmlns:a16="http://schemas.microsoft.com/office/drawing/2014/main" id="{0833777F-85A5-357B-E465-698AF4EA5BEA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66" name="Grupo 65">
                <a:extLst>
                  <a:ext uri="{FF2B5EF4-FFF2-40B4-BE49-F238E27FC236}">
                    <a16:creationId xmlns:a16="http://schemas.microsoft.com/office/drawing/2014/main" id="{6B873790-696F-FA91-FC9F-E7380A8E099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67" name="Grupo 66">
                  <a:extLst>
                    <a:ext uri="{FF2B5EF4-FFF2-40B4-BE49-F238E27FC236}">
                      <a16:creationId xmlns:a16="http://schemas.microsoft.com/office/drawing/2014/main" id="{11A3B549-563F-33E2-73F1-CCBC5190E16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69" name="Elipse 68">
                    <a:extLst>
                      <a:ext uri="{FF2B5EF4-FFF2-40B4-BE49-F238E27FC236}">
                        <a16:creationId xmlns:a16="http://schemas.microsoft.com/office/drawing/2014/main" id="{4E68B09D-62B0-5BD8-41E8-5C5A423EA2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70" name="Elipse 69">
                    <a:extLst>
                      <a:ext uri="{FF2B5EF4-FFF2-40B4-BE49-F238E27FC236}">
                        <a16:creationId xmlns:a16="http://schemas.microsoft.com/office/drawing/2014/main" id="{E4696309-F957-86BF-FC21-BC24822344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68" name="Imagen 67">
                  <a:extLst>
                    <a:ext uri="{FF2B5EF4-FFF2-40B4-BE49-F238E27FC236}">
                      <a16:creationId xmlns:a16="http://schemas.microsoft.com/office/drawing/2014/main" id="{FCC3AEDA-6EEA-84C5-25C6-F62F0B773C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upo 13">
                <a:extLst>
                  <a:ext uri="{FF2B5EF4-FFF2-40B4-BE49-F238E27FC236}">
                    <a16:creationId xmlns:a16="http://schemas.microsoft.com/office/drawing/2014/main" id="{524ECAA7-1655-1BC5-25E1-05E3B2B15DE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5" name="Elipse 14">
                  <a:extLst>
                    <a:ext uri="{FF2B5EF4-FFF2-40B4-BE49-F238E27FC236}">
                      <a16:creationId xmlns:a16="http://schemas.microsoft.com/office/drawing/2014/main" id="{A7BF5A19-5FF6-149A-350B-D40E57E49CB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6" name="Elipse 15">
                  <a:extLst>
                    <a:ext uri="{FF2B5EF4-FFF2-40B4-BE49-F238E27FC236}">
                      <a16:creationId xmlns:a16="http://schemas.microsoft.com/office/drawing/2014/main" id="{CA7A760C-E67E-65D0-0726-A64322FEC0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89" name="Gráfico 88" descr="Piezas de rompecabezas">
                <a:extLst>
                  <a:ext uri="{FF2B5EF4-FFF2-40B4-BE49-F238E27FC236}">
                    <a16:creationId xmlns:a16="http://schemas.microsoft.com/office/drawing/2014/main" id="{C8F258DF-CDCC-D82F-2973-7C07E4586F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120" name="Grupo 119">
              <a:extLst>
                <a:ext uri="{FF2B5EF4-FFF2-40B4-BE49-F238E27FC236}">
                  <a16:creationId xmlns:a16="http://schemas.microsoft.com/office/drawing/2014/main" id="{32A599F7-E2DA-4F56-8700-D332BBAA4023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61" name="Grupo 60">
                <a:extLst>
                  <a:ext uri="{FF2B5EF4-FFF2-40B4-BE49-F238E27FC236}">
                    <a16:creationId xmlns:a16="http://schemas.microsoft.com/office/drawing/2014/main" id="{4F7476E6-6DF9-ECB0-60ED-D331B02CBD7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62" name="Grupo 61">
                  <a:extLst>
                    <a:ext uri="{FF2B5EF4-FFF2-40B4-BE49-F238E27FC236}">
                      <a16:creationId xmlns:a16="http://schemas.microsoft.com/office/drawing/2014/main" id="{116279E1-81B8-0E33-FF1D-95ADB03840E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64" name="Elipse 63">
                    <a:extLst>
                      <a:ext uri="{FF2B5EF4-FFF2-40B4-BE49-F238E27FC236}">
                        <a16:creationId xmlns:a16="http://schemas.microsoft.com/office/drawing/2014/main" id="{DC2078F6-2869-BA89-C7B8-B051F5D1CD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65" name="Elipse 64">
                    <a:extLst>
                      <a:ext uri="{FF2B5EF4-FFF2-40B4-BE49-F238E27FC236}">
                        <a16:creationId xmlns:a16="http://schemas.microsoft.com/office/drawing/2014/main" id="{3B5A5D67-6A69-6D52-93EF-7817B2F329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63" name="Imagen 62">
                  <a:extLst>
                    <a:ext uri="{FF2B5EF4-FFF2-40B4-BE49-F238E27FC236}">
                      <a16:creationId xmlns:a16="http://schemas.microsoft.com/office/drawing/2014/main" id="{470A5A4F-382B-1108-1159-9EE5C482F7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upo 27">
                <a:extLst>
                  <a:ext uri="{FF2B5EF4-FFF2-40B4-BE49-F238E27FC236}">
                    <a16:creationId xmlns:a16="http://schemas.microsoft.com/office/drawing/2014/main" id="{C4B309D8-B0EF-277F-064B-F44C04BF1AE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29" name="Elipse 28">
                  <a:extLst>
                    <a:ext uri="{FF2B5EF4-FFF2-40B4-BE49-F238E27FC236}">
                      <a16:creationId xmlns:a16="http://schemas.microsoft.com/office/drawing/2014/main" id="{561BFACF-DBC4-3D30-68BE-73FE7DE342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30" name="Elipse 29">
                  <a:extLst>
                    <a:ext uri="{FF2B5EF4-FFF2-40B4-BE49-F238E27FC236}">
                      <a16:creationId xmlns:a16="http://schemas.microsoft.com/office/drawing/2014/main" id="{92469E8B-0074-3959-D160-AF6B4CF8408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90" name="Gráfico 89" descr="Diploma enrollado">
                <a:extLst>
                  <a:ext uri="{FF2B5EF4-FFF2-40B4-BE49-F238E27FC236}">
                    <a16:creationId xmlns:a16="http://schemas.microsoft.com/office/drawing/2014/main" id="{E1587CA4-83E4-3110-F677-2502402275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20241611">
                <a:off x="5551181" y="5143035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121" name="Grupo 120">
              <a:extLst>
                <a:ext uri="{FF2B5EF4-FFF2-40B4-BE49-F238E27FC236}">
                  <a16:creationId xmlns:a16="http://schemas.microsoft.com/office/drawing/2014/main" id="{4C10C608-9382-0F14-C6F3-918FA70DE957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51" name="Grupo 50">
                <a:extLst>
                  <a:ext uri="{FF2B5EF4-FFF2-40B4-BE49-F238E27FC236}">
                    <a16:creationId xmlns:a16="http://schemas.microsoft.com/office/drawing/2014/main" id="{39346CF2-EB5C-7F8A-20B4-75C8C2BD221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52" name="Grupo 51">
                  <a:extLst>
                    <a:ext uri="{FF2B5EF4-FFF2-40B4-BE49-F238E27FC236}">
                      <a16:creationId xmlns:a16="http://schemas.microsoft.com/office/drawing/2014/main" id="{70414A2A-EC15-0D6F-47EA-4E14E2BB49B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54" name="Elipse 53">
                    <a:extLst>
                      <a:ext uri="{FF2B5EF4-FFF2-40B4-BE49-F238E27FC236}">
                        <a16:creationId xmlns:a16="http://schemas.microsoft.com/office/drawing/2014/main" id="{D42952F8-ADE9-6858-3786-DCB9A899A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55" name="Elipse 54">
                    <a:extLst>
                      <a:ext uri="{FF2B5EF4-FFF2-40B4-BE49-F238E27FC236}">
                        <a16:creationId xmlns:a16="http://schemas.microsoft.com/office/drawing/2014/main" id="{1AE830F8-0999-39F6-47E5-7FAD976993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53" name="Imagen 52">
                  <a:extLst>
                    <a:ext uri="{FF2B5EF4-FFF2-40B4-BE49-F238E27FC236}">
                      <a16:creationId xmlns:a16="http://schemas.microsoft.com/office/drawing/2014/main" id="{2562D469-50E9-A380-E666-248DEC0951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upo 18">
                <a:extLst>
                  <a:ext uri="{FF2B5EF4-FFF2-40B4-BE49-F238E27FC236}">
                    <a16:creationId xmlns:a16="http://schemas.microsoft.com/office/drawing/2014/main" id="{8FA30AF6-713D-4B97-EE0E-8C8ED2CAC90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20" name="Elipse 19">
                  <a:extLst>
                    <a:ext uri="{FF2B5EF4-FFF2-40B4-BE49-F238E27FC236}">
                      <a16:creationId xmlns:a16="http://schemas.microsoft.com/office/drawing/2014/main" id="{F4514901-6BF0-9B47-9205-2DDF596BBD5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21" name="Elipse 20">
                  <a:extLst>
                    <a:ext uri="{FF2B5EF4-FFF2-40B4-BE49-F238E27FC236}">
                      <a16:creationId xmlns:a16="http://schemas.microsoft.com/office/drawing/2014/main" id="{033BDB2F-05A1-9DBD-0C87-400FE3CF7D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91" name="Gráfico 90" descr="Birrete">
                <a:extLst>
                  <a:ext uri="{FF2B5EF4-FFF2-40B4-BE49-F238E27FC236}">
                    <a16:creationId xmlns:a16="http://schemas.microsoft.com/office/drawing/2014/main" id="{847CC948-4308-5BF7-7F7A-E041730F87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sp>
        <p:nvSpPr>
          <p:cNvPr id="94" name="CuadroTexto 93">
            <a:extLst>
              <a:ext uri="{FF2B5EF4-FFF2-40B4-BE49-F238E27FC236}">
                <a16:creationId xmlns:a16="http://schemas.microsoft.com/office/drawing/2014/main" id="{F3838582-FEE8-72F9-D9B3-DACE0754978E}"/>
              </a:ext>
            </a:extLst>
          </p:cNvPr>
          <p:cNvSpPr txBox="1"/>
          <p:nvPr/>
        </p:nvSpPr>
        <p:spPr>
          <a:xfrm>
            <a:off x="9283657" y="3044279"/>
            <a:ext cx="30677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Introductorios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A07CE3D4-60B9-933C-5428-40985CF5D7A0}"/>
              </a:ext>
            </a:extLst>
          </p:cNvPr>
          <p:cNvSpPr txBox="1"/>
          <p:nvPr/>
        </p:nvSpPr>
        <p:spPr>
          <a:xfrm>
            <a:off x="7118045" y="5363238"/>
            <a:ext cx="30677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de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Profundización</a:t>
            </a:r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6411CFDD-A621-BC2E-83B5-C0C607D3B44B}"/>
              </a:ext>
            </a:extLst>
          </p:cNvPr>
          <p:cNvSpPr txBox="1"/>
          <p:nvPr/>
        </p:nvSpPr>
        <p:spPr>
          <a:xfrm>
            <a:off x="115225" y="3044278"/>
            <a:ext cx="2842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</a:t>
            </a:r>
          </a:p>
          <a:p>
            <a:pPr algn="r"/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de Posgrado</a:t>
            </a: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2A2E2806-3EA3-C317-39A9-596D457D22FD}"/>
              </a:ext>
            </a:extLst>
          </p:cNvPr>
          <p:cNvSpPr txBox="1"/>
          <p:nvPr/>
        </p:nvSpPr>
        <p:spPr>
          <a:xfrm>
            <a:off x="7118045" y="847714"/>
            <a:ext cx="20789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</a:t>
            </a:r>
          </a:p>
        </p:txBody>
      </p:sp>
      <p:pic>
        <p:nvPicPr>
          <p:cNvPr id="116" name="Imagen 115">
            <a:extLst>
              <a:ext uri="{FF2B5EF4-FFF2-40B4-BE49-F238E27FC236}">
                <a16:creationId xmlns:a16="http://schemas.microsoft.com/office/drawing/2014/main" id="{8A6D954A-EE16-BA5C-0274-73CEF4E1AD2B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4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329572" y="-467435"/>
            <a:ext cx="2893135" cy="2893135"/>
          </a:xfrm>
          <a:prstGeom prst="ellipse">
            <a:avLst/>
          </a:prstGeom>
        </p:spPr>
      </p:pic>
      <p:sp>
        <p:nvSpPr>
          <p:cNvPr id="75" name="CuadroTexto 74">
            <a:extLst>
              <a:ext uri="{FF2B5EF4-FFF2-40B4-BE49-F238E27FC236}">
                <a16:creationId xmlns:a16="http://schemas.microsoft.com/office/drawing/2014/main" id="{68371431-B05B-3890-5DEE-0B4CFFC29477}"/>
              </a:ext>
            </a:extLst>
          </p:cNvPr>
          <p:cNvSpPr txBox="1"/>
          <p:nvPr/>
        </p:nvSpPr>
        <p:spPr>
          <a:xfrm>
            <a:off x="740426" y="36718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pic>
        <p:nvPicPr>
          <p:cNvPr id="93" name="Gráfico 92" descr="Aula de clases con relleno sólido">
            <a:extLst>
              <a:ext uri="{FF2B5EF4-FFF2-40B4-BE49-F238E27FC236}">
                <a16:creationId xmlns:a16="http://schemas.microsoft.com/office/drawing/2014/main" id="{7E7EDFE6-B11F-ECEB-528A-64C05BAA32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52250" y="2172679"/>
            <a:ext cx="2496796" cy="249679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E0D31AC-6B46-176C-EAAF-97C0CFCA3428}"/>
              </a:ext>
            </a:extLst>
          </p:cNvPr>
          <p:cNvSpPr txBox="1"/>
          <p:nvPr/>
        </p:nvSpPr>
        <p:spPr>
          <a:xfrm>
            <a:off x="3779520" y="-5612669"/>
            <a:ext cx="2310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2025</a:t>
            </a:r>
            <a:endParaRPr lang="es-ES_tradnl" sz="36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2FD527E-18B9-D005-99BA-F09A0B8A4657}"/>
              </a:ext>
            </a:extLst>
          </p:cNvPr>
          <p:cNvSpPr txBox="1"/>
          <p:nvPr/>
        </p:nvSpPr>
        <p:spPr>
          <a:xfrm>
            <a:off x="6201383" y="-5233352"/>
            <a:ext cx="292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B492B7-E56D-4B42-F762-6DC8C1D701F4}"/>
              </a:ext>
            </a:extLst>
          </p:cNvPr>
          <p:cNvSpPr txBox="1"/>
          <p:nvPr/>
        </p:nvSpPr>
        <p:spPr>
          <a:xfrm>
            <a:off x="4445904" y="-3316783"/>
            <a:ext cx="1617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dirty="0">
                <a:solidFill>
                  <a:srgbClr val="FFB70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254</a:t>
            </a:r>
            <a:endParaRPr lang="es-ES_tradnl" sz="3200" dirty="0">
              <a:solidFill>
                <a:srgbClr val="FFB703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F0917FA-2AA4-E0C6-75C4-1A0CFAB346C9}"/>
              </a:ext>
            </a:extLst>
          </p:cNvPr>
          <p:cNvSpPr txBox="1"/>
          <p:nvPr/>
        </p:nvSpPr>
        <p:spPr>
          <a:xfrm>
            <a:off x="6209003" y="-2924143"/>
            <a:ext cx="2924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FFB70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</a:t>
            </a:r>
            <a:endParaRPr lang="en-US" sz="2400" dirty="0">
              <a:solidFill>
                <a:srgbClr val="FFB703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9396006-121B-228C-148A-E23323E40644}"/>
              </a:ext>
            </a:extLst>
          </p:cNvPr>
          <p:cNvSpPr txBox="1"/>
          <p:nvPr/>
        </p:nvSpPr>
        <p:spPr>
          <a:xfrm>
            <a:off x="4914458" y="-4134264"/>
            <a:ext cx="1146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dirty="0">
                <a:solidFill>
                  <a:srgbClr val="D6493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50</a:t>
            </a:r>
            <a:endParaRPr lang="es-ES_tradnl" sz="3200" dirty="0">
              <a:solidFill>
                <a:srgbClr val="D64933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DD28683-1720-3CE7-12EC-E60A84B51BD4}"/>
              </a:ext>
            </a:extLst>
          </p:cNvPr>
          <p:cNvSpPr txBox="1"/>
          <p:nvPr/>
        </p:nvSpPr>
        <p:spPr>
          <a:xfrm>
            <a:off x="6183873" y="-3745219"/>
            <a:ext cx="5947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D64933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Docentes y Conferencistas</a:t>
            </a:r>
            <a:endParaRPr lang="en-US" sz="2400" dirty="0">
              <a:solidFill>
                <a:srgbClr val="D64933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76D8CBE-69CA-EA01-B462-1A69B212C9FB}"/>
              </a:ext>
            </a:extLst>
          </p:cNvPr>
          <p:cNvSpPr txBox="1"/>
          <p:nvPr/>
        </p:nvSpPr>
        <p:spPr>
          <a:xfrm>
            <a:off x="4724004" y="-1642670"/>
            <a:ext cx="1436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194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23DFB3-DB57-057B-BCD6-B28181603F2D}"/>
              </a:ext>
            </a:extLst>
          </p:cNvPr>
          <p:cNvSpPr txBox="1"/>
          <p:nvPr/>
        </p:nvSpPr>
        <p:spPr>
          <a:xfrm>
            <a:off x="6209003" y="-1332653"/>
            <a:ext cx="3973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 de cursos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9BA8D02-1DD5-AFA1-C7EE-4CBEFD78EEFA}"/>
              </a:ext>
            </a:extLst>
          </p:cNvPr>
          <p:cNvSpPr txBox="1"/>
          <p:nvPr/>
        </p:nvSpPr>
        <p:spPr>
          <a:xfrm>
            <a:off x="5072466" y="-2306262"/>
            <a:ext cx="980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60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6A9F397-6684-7A3A-1491-85ED27D8A3CA}"/>
              </a:ext>
            </a:extLst>
          </p:cNvPr>
          <p:cNvSpPr txBox="1"/>
          <p:nvPr/>
        </p:nvSpPr>
        <p:spPr>
          <a:xfrm>
            <a:off x="6206733" y="-1979922"/>
            <a:ext cx="3687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Alumnos/as de doctorado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07D5E9D-7596-98D1-8939-ADA805502B8E}"/>
              </a:ext>
            </a:extLst>
          </p:cNvPr>
          <p:cNvSpPr txBox="1"/>
          <p:nvPr/>
        </p:nvSpPr>
        <p:spPr>
          <a:xfrm>
            <a:off x="4705866" y="-979078"/>
            <a:ext cx="1396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128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36545D3-B951-7ED3-AF34-88688546BA22}"/>
              </a:ext>
            </a:extLst>
          </p:cNvPr>
          <p:cNvSpPr txBox="1"/>
          <p:nvPr/>
        </p:nvSpPr>
        <p:spPr>
          <a:xfrm>
            <a:off x="6203910" y="-643257"/>
            <a:ext cx="2167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>
                <a:solidFill>
                  <a:srgbClr val="CEE4D6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Aprobados/as</a:t>
            </a:r>
            <a:endParaRPr lang="en-US" dirty="0">
              <a:solidFill>
                <a:srgbClr val="CEE4D6"/>
              </a:solidFill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4EEC642B-5B4A-19F6-41F7-F12B9C90EF18}"/>
              </a:ext>
            </a:extLst>
          </p:cNvPr>
          <p:cNvSpPr txBox="1"/>
          <p:nvPr/>
        </p:nvSpPr>
        <p:spPr>
          <a:xfrm>
            <a:off x="6194385" y="8495030"/>
            <a:ext cx="584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613" indent="-5826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Conceptos básicos en DDHH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AFEDCB1D-97E3-ED3B-5185-CA0E20B46442}"/>
              </a:ext>
            </a:extLst>
          </p:cNvPr>
          <p:cNvSpPr txBox="1"/>
          <p:nvPr/>
        </p:nvSpPr>
        <p:spPr>
          <a:xfrm>
            <a:off x="6207248" y="9263130"/>
            <a:ext cx="579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¿Qué son los DESCA?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C1CEBD63-A574-1CE2-0A25-63F1D9858ECC}"/>
              </a:ext>
            </a:extLst>
          </p:cNvPr>
          <p:cNvSpPr txBox="1"/>
          <p:nvPr/>
        </p:nvSpPr>
        <p:spPr>
          <a:xfrm>
            <a:off x="6222417" y="10031230"/>
            <a:ext cx="5781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3.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Colonialismos en el Siglo XXI</a:t>
            </a:r>
          </a:p>
        </p:txBody>
      </p:sp>
      <p:grpSp>
        <p:nvGrpSpPr>
          <p:cNvPr id="78" name="Grupo 77">
            <a:extLst>
              <a:ext uri="{FF2B5EF4-FFF2-40B4-BE49-F238E27FC236}">
                <a16:creationId xmlns:a16="http://schemas.microsoft.com/office/drawing/2014/main" id="{75E862DF-77E2-2C37-BE70-863CD342DF24}"/>
              </a:ext>
            </a:extLst>
          </p:cNvPr>
          <p:cNvGrpSpPr/>
          <p:nvPr/>
        </p:nvGrpSpPr>
        <p:grpSpPr>
          <a:xfrm>
            <a:off x="6771760" y="7165676"/>
            <a:ext cx="4425874" cy="1095553"/>
            <a:chOff x="6960018" y="487276"/>
            <a:chExt cx="4425874" cy="1095553"/>
          </a:xfrm>
        </p:grpSpPr>
        <p:grpSp>
          <p:nvGrpSpPr>
            <p:cNvPr id="79" name="Google Shape;189;p5">
              <a:extLst>
                <a:ext uri="{FF2B5EF4-FFF2-40B4-BE49-F238E27FC236}">
                  <a16:creationId xmlns:a16="http://schemas.microsoft.com/office/drawing/2014/main" id="{554661E3-11A6-C577-1B74-C40295E08608}"/>
                </a:ext>
              </a:extLst>
            </p:cNvPr>
            <p:cNvGrpSpPr/>
            <p:nvPr/>
          </p:nvGrpSpPr>
          <p:grpSpPr>
            <a:xfrm>
              <a:off x="7587775" y="522340"/>
              <a:ext cx="720000" cy="720000"/>
              <a:chOff x="294444" y="3231715"/>
              <a:chExt cx="720000" cy="720000"/>
            </a:xfrm>
          </p:grpSpPr>
          <p:sp>
            <p:nvSpPr>
              <p:cNvPr id="85" name="Google Shape;190;p5">
                <a:extLst>
                  <a:ext uri="{FF2B5EF4-FFF2-40B4-BE49-F238E27FC236}">
                    <a16:creationId xmlns:a16="http://schemas.microsoft.com/office/drawing/2014/main" id="{8EF46517-1E9C-62D0-BE4D-FB15B5C8B482}"/>
                  </a:ext>
                </a:extLst>
              </p:cNvPr>
              <p:cNvSpPr/>
              <p:nvPr/>
            </p:nvSpPr>
            <p:spPr>
              <a:xfrm>
                <a:off x="294444" y="3231715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6" name="Google Shape;191;p5" descr="Usuarios">
                <a:extLst>
                  <a:ext uri="{FF2B5EF4-FFF2-40B4-BE49-F238E27FC236}">
                    <a16:creationId xmlns:a16="http://schemas.microsoft.com/office/drawing/2014/main" id="{1863A2E2-A67E-1DD3-64D0-D041E3C838D1}"/>
                  </a:ext>
                </a:extLst>
              </p:cNvPr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308194" y="3265908"/>
                <a:ext cx="664366" cy="6643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0" name="Google Shape;192;p5">
              <a:extLst>
                <a:ext uri="{FF2B5EF4-FFF2-40B4-BE49-F238E27FC236}">
                  <a16:creationId xmlns:a16="http://schemas.microsoft.com/office/drawing/2014/main" id="{78878C87-722A-D240-947B-67819C010C09}"/>
                </a:ext>
              </a:extLst>
            </p:cNvPr>
            <p:cNvSpPr txBox="1"/>
            <p:nvPr/>
          </p:nvSpPr>
          <p:spPr>
            <a:xfrm>
              <a:off x="6960018" y="1243429"/>
              <a:ext cx="197551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Público en General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grpSp>
          <p:nvGrpSpPr>
            <p:cNvPr id="81" name="Grupo 80">
              <a:extLst>
                <a:ext uri="{FF2B5EF4-FFF2-40B4-BE49-F238E27FC236}">
                  <a16:creationId xmlns:a16="http://schemas.microsoft.com/office/drawing/2014/main" id="{E2D4CB29-3F81-6276-601A-E879F85ABADC}"/>
                </a:ext>
              </a:extLst>
            </p:cNvPr>
            <p:cNvGrpSpPr/>
            <p:nvPr/>
          </p:nvGrpSpPr>
          <p:grpSpPr>
            <a:xfrm>
              <a:off x="10041415" y="487276"/>
              <a:ext cx="720000" cy="720000"/>
              <a:chOff x="6096000" y="1439849"/>
              <a:chExt cx="720000" cy="720000"/>
            </a:xfrm>
          </p:grpSpPr>
          <p:sp>
            <p:nvSpPr>
              <p:cNvPr id="83" name="Google Shape;190;p5">
                <a:extLst>
                  <a:ext uri="{FF2B5EF4-FFF2-40B4-BE49-F238E27FC236}">
                    <a16:creationId xmlns:a16="http://schemas.microsoft.com/office/drawing/2014/main" id="{C0415A83-9012-9235-05A2-E262B828C091}"/>
                  </a:ext>
                </a:extLst>
              </p:cNvPr>
              <p:cNvSpPr/>
              <p:nvPr/>
            </p:nvSpPr>
            <p:spPr>
              <a:xfrm>
                <a:off x="6096000" y="1439849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4" name="Gráfico 83" descr="Laptop con relleno sólido">
                <a:extLst>
                  <a:ext uri="{FF2B5EF4-FFF2-40B4-BE49-F238E27FC236}">
                    <a16:creationId xmlns:a16="http://schemas.microsoft.com/office/drawing/2014/main" id="{7B6DC704-1DE3-8C73-0CAF-80ADA075C3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182441" y="1526290"/>
                <a:ext cx="547119" cy="547119"/>
              </a:xfrm>
              <a:prstGeom prst="rect">
                <a:avLst/>
              </a:prstGeom>
            </p:spPr>
          </p:pic>
        </p:grpSp>
        <p:sp>
          <p:nvSpPr>
            <p:cNvPr id="82" name="Google Shape;192;p5">
              <a:extLst>
                <a:ext uri="{FF2B5EF4-FFF2-40B4-BE49-F238E27FC236}">
                  <a16:creationId xmlns:a16="http://schemas.microsoft.com/office/drawing/2014/main" id="{F8AC5DEB-41FB-50E5-DC3D-4EEFB897A428}"/>
                </a:ext>
              </a:extLst>
            </p:cNvPr>
            <p:cNvSpPr txBox="1"/>
            <p:nvPr/>
          </p:nvSpPr>
          <p:spPr>
            <a:xfrm>
              <a:off x="9514396" y="1244315"/>
              <a:ext cx="1871496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Autoadministrado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</p:grpSp>
      <p:sp>
        <p:nvSpPr>
          <p:cNvPr id="87" name="CuadroTexto 86">
            <a:extLst>
              <a:ext uri="{FF2B5EF4-FFF2-40B4-BE49-F238E27FC236}">
                <a16:creationId xmlns:a16="http://schemas.microsoft.com/office/drawing/2014/main" id="{6C52FF2F-C889-D678-C6F7-77DAC7F7C534}"/>
              </a:ext>
            </a:extLst>
          </p:cNvPr>
          <p:cNvSpPr txBox="1"/>
          <p:nvPr/>
        </p:nvSpPr>
        <p:spPr>
          <a:xfrm>
            <a:off x="6222417" y="10799330"/>
            <a:ext cx="5781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3713" indent="-4937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4.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¿Por qué hablamos de Emergencia Climática?</a:t>
            </a: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061BCFB2-42E3-A481-D277-B643CA7DF8D4}"/>
              </a:ext>
            </a:extLst>
          </p:cNvPr>
          <p:cNvSpPr txBox="1"/>
          <p:nvPr/>
        </p:nvSpPr>
        <p:spPr>
          <a:xfrm>
            <a:off x="6208400" y="11875208"/>
            <a:ext cx="5781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3713" indent="-4937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5.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Políticas Públicas con Perspectiva de DDHH</a:t>
            </a:r>
          </a:p>
        </p:txBody>
      </p:sp>
    </p:spTree>
    <p:extLst>
      <p:ext uri="{BB962C8B-B14F-4D97-AF65-F5344CB8AC3E}">
        <p14:creationId xmlns:p14="http://schemas.microsoft.com/office/powerpoint/2010/main" val="3283620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41372-0A12-A062-96D8-48AD56906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7AE2742-7ADF-C4F6-D876-ECC468204766}"/>
              </a:ext>
            </a:extLst>
          </p:cNvPr>
          <p:cNvGrpSpPr/>
          <p:nvPr/>
        </p:nvGrpSpPr>
        <p:grpSpPr>
          <a:xfrm>
            <a:off x="-2962346" y="465204"/>
            <a:ext cx="5907159" cy="5948166"/>
            <a:chOff x="3153322" y="440149"/>
            <a:chExt cx="5907159" cy="5948166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1BBCAC9C-97D3-9A0B-5455-B15C57324C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0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F7918710-4FDF-BB8C-F61D-D9DD8D386482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FAB79FC8-F9CC-392B-478A-AD99A585B65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76" name="Grupo 75">
                  <a:extLst>
                    <a:ext uri="{FF2B5EF4-FFF2-40B4-BE49-F238E27FC236}">
                      <a16:creationId xmlns:a16="http://schemas.microsoft.com/office/drawing/2014/main" id="{E9E83C72-F416-B8A0-A40F-A681A83C4A5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78" name="Elipse 77">
                    <a:extLst>
                      <a:ext uri="{FF2B5EF4-FFF2-40B4-BE49-F238E27FC236}">
                        <a16:creationId xmlns:a16="http://schemas.microsoft.com/office/drawing/2014/main" id="{ECAEF7EC-E7FF-392D-972A-177520E9A0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79" name="Elipse 78">
                    <a:extLst>
                      <a:ext uri="{FF2B5EF4-FFF2-40B4-BE49-F238E27FC236}">
                        <a16:creationId xmlns:a16="http://schemas.microsoft.com/office/drawing/2014/main" id="{913E78A5-D206-43AA-4277-4CC106CE41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77" name="Imagen 76">
                  <a:extLst>
                    <a:ext uri="{FF2B5EF4-FFF2-40B4-BE49-F238E27FC236}">
                      <a16:creationId xmlns:a16="http://schemas.microsoft.com/office/drawing/2014/main" id="{6A2D6862-D70F-A680-4FB0-C117C26F51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20B95EE2-F86B-49DA-65CB-3E859C18E21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512856DE-F254-A0E5-1F52-37711F808B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74" name="Elipse 73">
                  <a:extLst>
                    <a:ext uri="{FF2B5EF4-FFF2-40B4-BE49-F238E27FC236}">
                      <a16:creationId xmlns:a16="http://schemas.microsoft.com/office/drawing/2014/main" id="{9BF5F30D-F9B6-7AC6-1722-9E109585EF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72" name="Gráfico 71" descr="Rompecabezas">
                <a:extLst>
                  <a:ext uri="{FF2B5EF4-FFF2-40B4-BE49-F238E27FC236}">
                    <a16:creationId xmlns:a16="http://schemas.microsoft.com/office/drawing/2014/main" id="{7D8765BA-28A3-8F9F-E884-0A4121A045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7501D689-4E72-4B58-022F-6BF364E91048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E63B3A45-8255-DB7B-A867-890A42948E5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46" name="Grupo 45">
                  <a:extLst>
                    <a:ext uri="{FF2B5EF4-FFF2-40B4-BE49-F238E27FC236}">
                      <a16:creationId xmlns:a16="http://schemas.microsoft.com/office/drawing/2014/main" id="{7DCF9A27-8149-DF75-3E26-03FBE4604C4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48" name="Elipse 47">
                    <a:extLst>
                      <a:ext uri="{FF2B5EF4-FFF2-40B4-BE49-F238E27FC236}">
                        <a16:creationId xmlns:a16="http://schemas.microsoft.com/office/drawing/2014/main" id="{020BF106-73D1-8B4A-BC9E-810CF1A80A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9" name="Elipse 48">
                    <a:extLst>
                      <a:ext uri="{FF2B5EF4-FFF2-40B4-BE49-F238E27FC236}">
                        <a16:creationId xmlns:a16="http://schemas.microsoft.com/office/drawing/2014/main" id="{98428F26-5115-89EC-E67D-7A54B85AB2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47" name="Imagen 46">
                  <a:extLst>
                    <a:ext uri="{FF2B5EF4-FFF2-40B4-BE49-F238E27FC236}">
                      <a16:creationId xmlns:a16="http://schemas.microsoft.com/office/drawing/2014/main" id="{30ECE319-1B99-17E2-E992-46BFDA1705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AFAA9340-F0E6-BDB1-2C20-9EC709A0AD3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44" name="Elipse 43">
                  <a:extLst>
                    <a:ext uri="{FF2B5EF4-FFF2-40B4-BE49-F238E27FC236}">
                      <a16:creationId xmlns:a16="http://schemas.microsoft.com/office/drawing/2014/main" id="{708C896C-B573-417B-14B9-C589BA10BC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45" name="Elipse 44">
                  <a:extLst>
                    <a:ext uri="{FF2B5EF4-FFF2-40B4-BE49-F238E27FC236}">
                      <a16:creationId xmlns:a16="http://schemas.microsoft.com/office/drawing/2014/main" id="{70CD455B-D2AF-750D-5E28-C6EA124CC52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43" name="Gráfico 42" descr="Piezas de rompecabezas">
                <a:extLst>
                  <a:ext uri="{FF2B5EF4-FFF2-40B4-BE49-F238E27FC236}">
                    <a16:creationId xmlns:a16="http://schemas.microsoft.com/office/drawing/2014/main" id="{4E00BEBD-3C53-7300-56BC-290C48FB7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3FD4C6CB-633C-2736-6385-9136D5132DFF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6BD60305-BF70-D086-ACD1-82F2C019530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61BFE51B-72D2-2003-2CC3-E1A88D771F6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id="{BDE375BD-4E6C-9BFC-F740-C18526F149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0" name="Elipse 39">
                    <a:extLst>
                      <a:ext uri="{FF2B5EF4-FFF2-40B4-BE49-F238E27FC236}">
                        <a16:creationId xmlns:a16="http://schemas.microsoft.com/office/drawing/2014/main" id="{62C8DD8E-D74A-C057-36CF-E60359A3DE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38" name="Imagen 37">
                  <a:extLst>
                    <a:ext uri="{FF2B5EF4-FFF2-40B4-BE49-F238E27FC236}">
                      <a16:creationId xmlns:a16="http://schemas.microsoft.com/office/drawing/2014/main" id="{16F7D663-5EE5-4405-4775-104B3A8169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1967A1DC-2EAC-AE8E-C97B-70D12B62380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35" name="Elipse 34">
                  <a:extLst>
                    <a:ext uri="{FF2B5EF4-FFF2-40B4-BE49-F238E27FC236}">
                      <a16:creationId xmlns:a16="http://schemas.microsoft.com/office/drawing/2014/main" id="{3488C399-8CED-DEE3-600E-52909DE4514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36" name="Elipse 35">
                  <a:extLst>
                    <a:ext uri="{FF2B5EF4-FFF2-40B4-BE49-F238E27FC236}">
                      <a16:creationId xmlns:a16="http://schemas.microsoft.com/office/drawing/2014/main" id="{5B6072B4-EF9A-0D79-005C-2FED1EC7268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34" name="Gráfico 33" descr="Diploma enrollado">
                <a:extLst>
                  <a:ext uri="{FF2B5EF4-FFF2-40B4-BE49-F238E27FC236}">
                    <a16:creationId xmlns:a16="http://schemas.microsoft.com/office/drawing/2014/main" id="{191E8C3D-2A91-DBE8-CE49-E0BA15F0A7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20241611">
                <a:off x="5551181" y="5143035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9AA11819-5383-1E3A-7044-23BFFDCF5069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17" name="Grupo 16">
                <a:extLst>
                  <a:ext uri="{FF2B5EF4-FFF2-40B4-BE49-F238E27FC236}">
                    <a16:creationId xmlns:a16="http://schemas.microsoft.com/office/drawing/2014/main" id="{D672DD60-0E41-8E4D-1495-2AD0F1773F4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731BD26B-E853-23E5-A7E2-6B86FDF6167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50135118-A3E9-FE68-48F6-96F683E8CD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31" name="Elipse 30">
                    <a:extLst>
                      <a:ext uri="{FF2B5EF4-FFF2-40B4-BE49-F238E27FC236}">
                        <a16:creationId xmlns:a16="http://schemas.microsoft.com/office/drawing/2014/main" id="{9F77A049-19A0-0B14-675C-F5EA19FF71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26" name="Imagen 25">
                  <a:extLst>
                    <a:ext uri="{FF2B5EF4-FFF2-40B4-BE49-F238E27FC236}">
                      <a16:creationId xmlns:a16="http://schemas.microsoft.com/office/drawing/2014/main" id="{73058F3B-ABEC-8DE5-5E88-F45A4C5195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15173C99-DB14-44DF-0293-89A10FA3483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23" name="Elipse 22">
                  <a:extLst>
                    <a:ext uri="{FF2B5EF4-FFF2-40B4-BE49-F238E27FC236}">
                      <a16:creationId xmlns:a16="http://schemas.microsoft.com/office/drawing/2014/main" id="{D37D83CF-CB6B-0163-2090-241CEEAE28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24" name="Elipse 23">
                  <a:extLst>
                    <a:ext uri="{FF2B5EF4-FFF2-40B4-BE49-F238E27FC236}">
                      <a16:creationId xmlns:a16="http://schemas.microsoft.com/office/drawing/2014/main" id="{DEE1D215-6013-7EE5-110C-11C76DF32A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22" name="Gráfico 21" descr="Birrete">
                <a:extLst>
                  <a:ext uri="{FF2B5EF4-FFF2-40B4-BE49-F238E27FC236}">
                    <a16:creationId xmlns:a16="http://schemas.microsoft.com/office/drawing/2014/main" id="{2041B33B-70AC-E3B2-A201-78F2299B4B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6200000"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sp>
        <p:nvSpPr>
          <p:cNvPr id="94" name="CuadroTexto 93">
            <a:extLst>
              <a:ext uri="{FF2B5EF4-FFF2-40B4-BE49-F238E27FC236}">
                <a16:creationId xmlns:a16="http://schemas.microsoft.com/office/drawing/2014/main" id="{BD310C34-FF3C-2C61-C6A0-5A561844EF5B}"/>
              </a:ext>
            </a:extLst>
          </p:cNvPr>
          <p:cNvSpPr txBox="1"/>
          <p:nvPr/>
        </p:nvSpPr>
        <p:spPr>
          <a:xfrm>
            <a:off x="3154500" y="3061821"/>
            <a:ext cx="30677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Introductorios</a:t>
            </a:r>
          </a:p>
        </p:txBody>
      </p:sp>
      <p:pic>
        <p:nvPicPr>
          <p:cNvPr id="116" name="Imagen 115">
            <a:extLst>
              <a:ext uri="{FF2B5EF4-FFF2-40B4-BE49-F238E27FC236}">
                <a16:creationId xmlns:a16="http://schemas.microsoft.com/office/drawing/2014/main" id="{01C47B59-D2AA-726C-7B0F-5B234DAAFCDB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4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283470" y="-340261"/>
            <a:ext cx="2463021" cy="2463021"/>
          </a:xfrm>
          <a:prstGeom prst="ellipse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5DA07F6-FA40-336A-CB6F-1F9EBA1462E6}"/>
              </a:ext>
            </a:extLst>
          </p:cNvPr>
          <p:cNvSpPr txBox="1"/>
          <p:nvPr/>
        </p:nvSpPr>
        <p:spPr>
          <a:xfrm>
            <a:off x="740426" y="36718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pic>
        <p:nvPicPr>
          <p:cNvPr id="80" name="Gráfico 79" descr="Aula de clases con relleno sólido">
            <a:extLst>
              <a:ext uri="{FF2B5EF4-FFF2-40B4-BE49-F238E27FC236}">
                <a16:creationId xmlns:a16="http://schemas.microsoft.com/office/drawing/2014/main" id="{25D72011-5777-6C1E-77C8-F6CD84A5CA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351638" y="2215907"/>
            <a:ext cx="1859248" cy="2191301"/>
          </a:xfrm>
          <a:prstGeom prst="rect">
            <a:avLst/>
          </a:prstGeom>
        </p:spPr>
      </p:pic>
      <p:sp>
        <p:nvSpPr>
          <p:cNvPr id="85" name="CuadroTexto 84">
            <a:extLst>
              <a:ext uri="{FF2B5EF4-FFF2-40B4-BE49-F238E27FC236}">
                <a16:creationId xmlns:a16="http://schemas.microsoft.com/office/drawing/2014/main" id="{FF90BB88-7884-55D3-274E-82AD71EFC51D}"/>
              </a:ext>
            </a:extLst>
          </p:cNvPr>
          <p:cNvSpPr txBox="1"/>
          <p:nvPr/>
        </p:nvSpPr>
        <p:spPr>
          <a:xfrm>
            <a:off x="6194385" y="1816630"/>
            <a:ext cx="584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613" indent="-5826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Conceptos básicos en DDHH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F021A674-52F2-1C94-A268-CD695D0539BE}"/>
              </a:ext>
            </a:extLst>
          </p:cNvPr>
          <p:cNvSpPr txBox="1"/>
          <p:nvPr/>
        </p:nvSpPr>
        <p:spPr>
          <a:xfrm>
            <a:off x="6207248" y="2584730"/>
            <a:ext cx="579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¿Qué son los DESCA?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908B802C-3A7E-6FAC-5D7D-29D3F02F0DCD}"/>
              </a:ext>
            </a:extLst>
          </p:cNvPr>
          <p:cNvSpPr txBox="1"/>
          <p:nvPr/>
        </p:nvSpPr>
        <p:spPr>
          <a:xfrm>
            <a:off x="6222417" y="3352830"/>
            <a:ext cx="5781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3.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Colonialismos en el Siglo XXI</a:t>
            </a:r>
          </a:p>
        </p:txBody>
      </p:sp>
      <p:grpSp>
        <p:nvGrpSpPr>
          <p:cNvPr id="152" name="Grupo 151">
            <a:extLst>
              <a:ext uri="{FF2B5EF4-FFF2-40B4-BE49-F238E27FC236}">
                <a16:creationId xmlns:a16="http://schemas.microsoft.com/office/drawing/2014/main" id="{B3075A30-287A-6DEF-6C17-36408BA3AA8E}"/>
              </a:ext>
            </a:extLst>
          </p:cNvPr>
          <p:cNvGrpSpPr/>
          <p:nvPr/>
        </p:nvGrpSpPr>
        <p:grpSpPr>
          <a:xfrm>
            <a:off x="6771760" y="487276"/>
            <a:ext cx="4425874" cy="1095553"/>
            <a:chOff x="6960018" y="487276"/>
            <a:chExt cx="4425874" cy="1095553"/>
          </a:xfrm>
        </p:grpSpPr>
        <p:grpSp>
          <p:nvGrpSpPr>
            <p:cNvPr id="81" name="Google Shape;189;p5">
              <a:extLst>
                <a:ext uri="{FF2B5EF4-FFF2-40B4-BE49-F238E27FC236}">
                  <a16:creationId xmlns:a16="http://schemas.microsoft.com/office/drawing/2014/main" id="{157101D7-BEA7-AA20-C9A5-5319CD21FBC9}"/>
                </a:ext>
              </a:extLst>
            </p:cNvPr>
            <p:cNvGrpSpPr/>
            <p:nvPr/>
          </p:nvGrpSpPr>
          <p:grpSpPr>
            <a:xfrm>
              <a:off x="7587775" y="522340"/>
              <a:ext cx="720000" cy="720000"/>
              <a:chOff x="294444" y="3231715"/>
              <a:chExt cx="720000" cy="720000"/>
            </a:xfrm>
          </p:grpSpPr>
          <p:sp>
            <p:nvSpPr>
              <p:cNvPr id="82" name="Google Shape;190;p5">
                <a:extLst>
                  <a:ext uri="{FF2B5EF4-FFF2-40B4-BE49-F238E27FC236}">
                    <a16:creationId xmlns:a16="http://schemas.microsoft.com/office/drawing/2014/main" id="{592D43A0-E282-F7D7-258E-AE7721F32A07}"/>
                  </a:ext>
                </a:extLst>
              </p:cNvPr>
              <p:cNvSpPr/>
              <p:nvPr/>
            </p:nvSpPr>
            <p:spPr>
              <a:xfrm>
                <a:off x="294444" y="3231715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3" name="Google Shape;191;p5" descr="Usuarios">
                <a:extLst>
                  <a:ext uri="{FF2B5EF4-FFF2-40B4-BE49-F238E27FC236}">
                    <a16:creationId xmlns:a16="http://schemas.microsoft.com/office/drawing/2014/main" id="{C693444B-21EF-7E49-3DCA-FA724AB43BFE}"/>
                  </a:ext>
                </a:extLst>
              </p:cNvPr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308194" y="3265908"/>
                <a:ext cx="664366" cy="6643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4" name="Google Shape;192;p5">
              <a:extLst>
                <a:ext uri="{FF2B5EF4-FFF2-40B4-BE49-F238E27FC236}">
                  <a16:creationId xmlns:a16="http://schemas.microsoft.com/office/drawing/2014/main" id="{F9CDDD6F-0DB0-B8EB-2895-CD81114EEC99}"/>
                </a:ext>
              </a:extLst>
            </p:cNvPr>
            <p:cNvSpPr txBox="1"/>
            <p:nvPr/>
          </p:nvSpPr>
          <p:spPr>
            <a:xfrm>
              <a:off x="6960018" y="1243429"/>
              <a:ext cx="197551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Público en General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grpSp>
          <p:nvGrpSpPr>
            <p:cNvPr id="127" name="Grupo 126">
              <a:extLst>
                <a:ext uri="{FF2B5EF4-FFF2-40B4-BE49-F238E27FC236}">
                  <a16:creationId xmlns:a16="http://schemas.microsoft.com/office/drawing/2014/main" id="{32C9B7A2-4FE8-BDF4-2500-799E8EE9FB6E}"/>
                </a:ext>
              </a:extLst>
            </p:cNvPr>
            <p:cNvGrpSpPr/>
            <p:nvPr/>
          </p:nvGrpSpPr>
          <p:grpSpPr>
            <a:xfrm>
              <a:off x="10041415" y="487276"/>
              <a:ext cx="720000" cy="720000"/>
              <a:chOff x="6096000" y="1439849"/>
              <a:chExt cx="720000" cy="720000"/>
            </a:xfrm>
          </p:grpSpPr>
          <p:sp>
            <p:nvSpPr>
              <p:cNvPr id="122" name="Google Shape;190;p5">
                <a:extLst>
                  <a:ext uri="{FF2B5EF4-FFF2-40B4-BE49-F238E27FC236}">
                    <a16:creationId xmlns:a16="http://schemas.microsoft.com/office/drawing/2014/main" id="{D6FF9591-AE92-F8AF-6CD0-1C25DD80A337}"/>
                  </a:ext>
                </a:extLst>
              </p:cNvPr>
              <p:cNvSpPr/>
              <p:nvPr/>
            </p:nvSpPr>
            <p:spPr>
              <a:xfrm>
                <a:off x="6096000" y="1439849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25" name="Gráfico 124" descr="Laptop con relleno sólido">
                <a:extLst>
                  <a:ext uri="{FF2B5EF4-FFF2-40B4-BE49-F238E27FC236}">
                    <a16:creationId xmlns:a16="http://schemas.microsoft.com/office/drawing/2014/main" id="{5AB056AE-C6FD-9EBC-5228-FD2D82E7E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182441" y="1526290"/>
                <a:ext cx="547119" cy="547119"/>
              </a:xfrm>
              <a:prstGeom prst="rect">
                <a:avLst/>
              </a:prstGeom>
            </p:spPr>
          </p:pic>
        </p:grpSp>
        <p:sp>
          <p:nvSpPr>
            <p:cNvPr id="126" name="Google Shape;192;p5">
              <a:extLst>
                <a:ext uri="{FF2B5EF4-FFF2-40B4-BE49-F238E27FC236}">
                  <a16:creationId xmlns:a16="http://schemas.microsoft.com/office/drawing/2014/main" id="{979DB808-1AF9-E285-DDBB-407A37C8C90D}"/>
                </a:ext>
              </a:extLst>
            </p:cNvPr>
            <p:cNvSpPr txBox="1"/>
            <p:nvPr/>
          </p:nvSpPr>
          <p:spPr>
            <a:xfrm>
              <a:off x="9514396" y="1244315"/>
              <a:ext cx="1871496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Autoadministrado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32AE159A-5A00-0C63-2903-F9ABA1903717}"/>
              </a:ext>
            </a:extLst>
          </p:cNvPr>
          <p:cNvSpPr txBox="1"/>
          <p:nvPr/>
        </p:nvSpPr>
        <p:spPr>
          <a:xfrm>
            <a:off x="6222417" y="4120930"/>
            <a:ext cx="5781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3713" indent="-4937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4.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¿Por qué hablamos de Emergencia Climática?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EDB412-476D-B146-27AE-2EE2EB933AAD}"/>
              </a:ext>
            </a:extLst>
          </p:cNvPr>
          <p:cNvSpPr txBox="1"/>
          <p:nvPr/>
        </p:nvSpPr>
        <p:spPr>
          <a:xfrm>
            <a:off x="6208400" y="5196808"/>
            <a:ext cx="5781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3713" indent="-4937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5.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Políticas Públicas con Perspectiva de DDHH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E622339-2DA8-A351-0D30-5C8E99C82998}"/>
              </a:ext>
            </a:extLst>
          </p:cNvPr>
          <p:cNvSpPr txBox="1"/>
          <p:nvPr/>
        </p:nvSpPr>
        <p:spPr>
          <a:xfrm>
            <a:off x="6202043" y="8248238"/>
            <a:ext cx="5837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El rol judicial y el desafío de las tecnologías emergentes</a:t>
            </a:r>
            <a:endParaRPr lang="es-AR" sz="12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65EFCC0B-5D90-E933-2F3B-8AC626871F12}"/>
              </a:ext>
            </a:extLst>
          </p:cNvPr>
          <p:cNvSpPr txBox="1"/>
          <p:nvPr/>
        </p:nvSpPr>
        <p:spPr>
          <a:xfrm>
            <a:off x="6218837" y="8982218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Estrategias jurídicas ante la emergencia climática. 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8377E898-ACF3-EE46-57C3-3CA7EE2572DF}"/>
              </a:ext>
            </a:extLst>
          </p:cNvPr>
          <p:cNvGrpSpPr/>
          <p:nvPr/>
        </p:nvGrpSpPr>
        <p:grpSpPr>
          <a:xfrm>
            <a:off x="6785207" y="7100861"/>
            <a:ext cx="4063902" cy="1095553"/>
            <a:chOff x="6960018" y="495978"/>
            <a:chExt cx="4063902" cy="1095553"/>
          </a:xfrm>
        </p:grpSpPr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9D90D24A-326A-230F-5B1D-3A8C1BDC41A5}"/>
                </a:ext>
              </a:extLst>
            </p:cNvPr>
            <p:cNvGrpSpPr/>
            <p:nvPr/>
          </p:nvGrpSpPr>
          <p:grpSpPr>
            <a:xfrm>
              <a:off x="9847608" y="495978"/>
              <a:ext cx="1176312" cy="1095553"/>
              <a:chOff x="9847608" y="495978"/>
              <a:chExt cx="1176312" cy="1095553"/>
            </a:xfrm>
          </p:grpSpPr>
          <p:sp>
            <p:nvSpPr>
              <p:cNvPr id="65" name="Google Shape;192;p5">
                <a:extLst>
                  <a:ext uri="{FF2B5EF4-FFF2-40B4-BE49-F238E27FC236}">
                    <a16:creationId xmlns:a16="http://schemas.microsoft.com/office/drawing/2014/main" id="{C46FE261-0A41-87E4-FD37-C5F40FE6C602}"/>
                  </a:ext>
                </a:extLst>
              </p:cNvPr>
              <p:cNvSpPr txBox="1"/>
              <p:nvPr/>
            </p:nvSpPr>
            <p:spPr>
              <a:xfrm>
                <a:off x="9847608" y="1253017"/>
                <a:ext cx="1176312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AR" sz="1600" dirty="0">
                    <a:solidFill>
                      <a:schemeClr val="bg1"/>
                    </a:solidFill>
                    <a:latin typeface="Rockwell" panose="02060603020205020403" pitchFamily="18" charset="77"/>
                    <a:cs typeface="Calibri"/>
                    <a:sym typeface="Calibri"/>
                  </a:rPr>
                  <a:t>Sincrónico</a:t>
                </a:r>
                <a:endParaRPr dirty="0">
                  <a:solidFill>
                    <a:schemeClr val="bg1"/>
                  </a:solidFill>
                  <a:latin typeface="Rockwell" panose="02060603020205020403" pitchFamily="18" charset="77"/>
                </a:endParaRPr>
              </a:p>
            </p:txBody>
          </p:sp>
          <p:grpSp>
            <p:nvGrpSpPr>
              <p:cNvPr id="66" name="Grupo 65">
                <a:extLst>
                  <a:ext uri="{FF2B5EF4-FFF2-40B4-BE49-F238E27FC236}">
                    <a16:creationId xmlns:a16="http://schemas.microsoft.com/office/drawing/2014/main" id="{5467FFC9-172D-6942-10BF-F23D903F18F1}"/>
                  </a:ext>
                </a:extLst>
              </p:cNvPr>
              <p:cNvGrpSpPr/>
              <p:nvPr/>
            </p:nvGrpSpPr>
            <p:grpSpPr>
              <a:xfrm>
                <a:off x="10049717" y="495978"/>
                <a:ext cx="720000" cy="720000"/>
                <a:chOff x="10049717" y="495978"/>
                <a:chExt cx="720000" cy="720000"/>
              </a:xfrm>
            </p:grpSpPr>
            <p:sp>
              <p:nvSpPr>
                <p:cNvPr id="67" name="Google Shape;190;p5">
                  <a:extLst>
                    <a:ext uri="{FF2B5EF4-FFF2-40B4-BE49-F238E27FC236}">
                      <a16:creationId xmlns:a16="http://schemas.microsoft.com/office/drawing/2014/main" id="{C2F93789-A148-4F46-AB95-AD20BBE1B592}"/>
                    </a:ext>
                  </a:extLst>
                </p:cNvPr>
                <p:cNvSpPr/>
                <p:nvPr/>
              </p:nvSpPr>
              <p:spPr>
                <a:xfrm>
                  <a:off x="10049717" y="495978"/>
                  <a:ext cx="720000" cy="720000"/>
                </a:xfrm>
                <a:prstGeom prst="ellipse">
                  <a:avLst/>
                </a:prstGeom>
                <a:solidFill>
                  <a:srgbClr val="84A59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" name="Gráfico 67" descr="Online meeting con relleno sólido">
                  <a:extLst>
                    <a:ext uri="{FF2B5EF4-FFF2-40B4-BE49-F238E27FC236}">
                      <a16:creationId xmlns:a16="http://schemas.microsoft.com/office/drawing/2014/main" id="{5667C45C-92B2-E8E3-CF65-DBCB6CD5A8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20424" y="566685"/>
                  <a:ext cx="578586" cy="5785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1" name="Google Shape;189;p5">
              <a:extLst>
                <a:ext uri="{FF2B5EF4-FFF2-40B4-BE49-F238E27FC236}">
                  <a16:creationId xmlns:a16="http://schemas.microsoft.com/office/drawing/2014/main" id="{C025B068-DDBA-FF57-D2BF-C792EE508538}"/>
                </a:ext>
              </a:extLst>
            </p:cNvPr>
            <p:cNvGrpSpPr/>
            <p:nvPr/>
          </p:nvGrpSpPr>
          <p:grpSpPr>
            <a:xfrm>
              <a:off x="7587775" y="522340"/>
              <a:ext cx="720000" cy="720000"/>
              <a:chOff x="294444" y="3231715"/>
              <a:chExt cx="720000" cy="720000"/>
            </a:xfrm>
          </p:grpSpPr>
          <p:sp>
            <p:nvSpPr>
              <p:cNvPr id="63" name="Google Shape;190;p5">
                <a:extLst>
                  <a:ext uri="{FF2B5EF4-FFF2-40B4-BE49-F238E27FC236}">
                    <a16:creationId xmlns:a16="http://schemas.microsoft.com/office/drawing/2014/main" id="{A9FC6289-CA47-F5E5-B91D-57D2235E7AC0}"/>
                  </a:ext>
                </a:extLst>
              </p:cNvPr>
              <p:cNvSpPr/>
              <p:nvPr/>
            </p:nvSpPr>
            <p:spPr>
              <a:xfrm>
                <a:off x="294444" y="3231715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" name="Google Shape;191;p5" descr="Usuarios">
                <a:extLst>
                  <a:ext uri="{FF2B5EF4-FFF2-40B4-BE49-F238E27FC236}">
                    <a16:creationId xmlns:a16="http://schemas.microsoft.com/office/drawing/2014/main" id="{EBD00ECE-B553-6567-4B43-75B050729AD0}"/>
                  </a:ext>
                </a:extLst>
              </p:cNvPr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308194" y="3265908"/>
                <a:ext cx="664366" cy="6643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2" name="Google Shape;192;p5">
              <a:extLst>
                <a:ext uri="{FF2B5EF4-FFF2-40B4-BE49-F238E27FC236}">
                  <a16:creationId xmlns:a16="http://schemas.microsoft.com/office/drawing/2014/main" id="{430D39DE-81CE-CBA8-050B-A227E31E36C1}"/>
                </a:ext>
              </a:extLst>
            </p:cNvPr>
            <p:cNvSpPr txBox="1"/>
            <p:nvPr/>
          </p:nvSpPr>
          <p:spPr>
            <a:xfrm>
              <a:off x="6960018" y="1243429"/>
              <a:ext cx="197551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Público en General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</p:grpSp>
      <p:sp>
        <p:nvSpPr>
          <p:cNvPr id="69" name="CuadroTexto 68">
            <a:extLst>
              <a:ext uri="{FF2B5EF4-FFF2-40B4-BE49-F238E27FC236}">
                <a16:creationId xmlns:a16="http://schemas.microsoft.com/office/drawing/2014/main" id="{33040482-CE16-3CA7-DC09-6C1CB2FF27B3}"/>
              </a:ext>
            </a:extLst>
          </p:cNvPr>
          <p:cNvSpPr txBox="1"/>
          <p:nvPr/>
        </p:nvSpPr>
        <p:spPr>
          <a:xfrm>
            <a:off x="6228997" y="9716198"/>
            <a:ext cx="578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3.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Derecho al hábitat y derecho a la ciudad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55AA390-8FB0-4DCE-CF99-213E8B3D083C}"/>
              </a:ext>
            </a:extLst>
          </p:cNvPr>
          <p:cNvSpPr txBox="1"/>
          <p:nvPr/>
        </p:nvSpPr>
        <p:spPr>
          <a:xfrm>
            <a:off x="6228997" y="10203957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4.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Diplomatura derecho del trabajo y justicia social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89E5E315-6F08-D532-56F0-8509727EEDAE}"/>
              </a:ext>
            </a:extLst>
          </p:cNvPr>
          <p:cNvSpPr txBox="1"/>
          <p:nvPr/>
        </p:nvSpPr>
        <p:spPr>
          <a:xfrm>
            <a:off x="6212825" y="10937937"/>
            <a:ext cx="5788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5.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Doctrina social de la iglesia y doctrina franciscana</a:t>
            </a:r>
            <a:endParaRPr lang="es-AR" sz="12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B82216BC-6810-04C5-7AA8-5048D781F081}"/>
              </a:ext>
            </a:extLst>
          </p:cNvPr>
          <p:cNvSpPr txBox="1"/>
          <p:nvPr/>
        </p:nvSpPr>
        <p:spPr>
          <a:xfrm>
            <a:off x="6222124" y="11671917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6.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El mito de la solución tecnológica: tecno-</a:t>
            </a:r>
            <a:r>
              <a:rPr lang="es-AR" sz="1600" dirty="0" err="1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solucionismo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y función judicial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1A1BCC0E-3E23-2EAB-E37F-AEA3B10E3045}"/>
              </a:ext>
            </a:extLst>
          </p:cNvPr>
          <p:cNvSpPr txBox="1"/>
          <p:nvPr/>
        </p:nvSpPr>
        <p:spPr>
          <a:xfrm>
            <a:off x="6232284" y="12405897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7.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Justicia en la frontera: pánicos morales, reforma juvenil y el derecho a restaurar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25BD58CB-44BC-78B3-34EC-87FDCC270AEE}"/>
              </a:ext>
            </a:extLst>
          </p:cNvPr>
          <p:cNvSpPr txBox="1"/>
          <p:nvPr/>
        </p:nvSpPr>
        <p:spPr>
          <a:xfrm>
            <a:off x="6232284" y="13139876"/>
            <a:ext cx="578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8.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Narcomenudeo y política criminal local</a:t>
            </a:r>
          </a:p>
        </p:txBody>
      </p:sp>
    </p:spTree>
    <p:extLst>
      <p:ext uri="{BB962C8B-B14F-4D97-AF65-F5344CB8AC3E}">
        <p14:creationId xmlns:p14="http://schemas.microsoft.com/office/powerpoint/2010/main" val="4027977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FBB307-2C02-DA85-EB65-5BCC59914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036DBD94-4D25-1BF2-D485-CB5351C69B26}"/>
              </a:ext>
            </a:extLst>
          </p:cNvPr>
          <p:cNvGrpSpPr/>
          <p:nvPr/>
        </p:nvGrpSpPr>
        <p:grpSpPr>
          <a:xfrm rot="16200000">
            <a:off x="-2962346" y="465204"/>
            <a:ext cx="5907159" cy="5948166"/>
            <a:chOff x="3153322" y="440149"/>
            <a:chExt cx="5907159" cy="5948166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5C97F647-CE3D-AE5C-64E8-6ABFCB649C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0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6C3F44B7-62E4-3865-F64B-023FCA35B966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AD9AF7F2-5EA0-B1F5-8FD4-2B6CBDBFA16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76" name="Grupo 75">
                  <a:extLst>
                    <a:ext uri="{FF2B5EF4-FFF2-40B4-BE49-F238E27FC236}">
                      <a16:creationId xmlns:a16="http://schemas.microsoft.com/office/drawing/2014/main" id="{B4AD0257-CDE7-6CC3-F267-B95D7898086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78" name="Elipse 77">
                    <a:extLst>
                      <a:ext uri="{FF2B5EF4-FFF2-40B4-BE49-F238E27FC236}">
                        <a16:creationId xmlns:a16="http://schemas.microsoft.com/office/drawing/2014/main" id="{39165EF5-CD7C-606C-83FF-7BCEDB47C2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79" name="Elipse 78">
                    <a:extLst>
                      <a:ext uri="{FF2B5EF4-FFF2-40B4-BE49-F238E27FC236}">
                        <a16:creationId xmlns:a16="http://schemas.microsoft.com/office/drawing/2014/main" id="{DAAAEBC9-7E26-B1E1-5FDE-36BC0448FC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77" name="Imagen 76">
                  <a:extLst>
                    <a:ext uri="{FF2B5EF4-FFF2-40B4-BE49-F238E27FC236}">
                      <a16:creationId xmlns:a16="http://schemas.microsoft.com/office/drawing/2014/main" id="{E90740F1-E745-6AB4-6DAF-39DF979528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0EE74974-3366-8A4F-16A8-AA8F5F6F38A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29AF5740-B247-1777-42E3-823F658276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74" name="Elipse 73">
                  <a:extLst>
                    <a:ext uri="{FF2B5EF4-FFF2-40B4-BE49-F238E27FC236}">
                      <a16:creationId xmlns:a16="http://schemas.microsoft.com/office/drawing/2014/main" id="{9C9F5A11-5C1F-9F19-5379-FDF0C5A1266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72" name="Gráfico 71" descr="Rompecabezas">
                <a:extLst>
                  <a:ext uri="{FF2B5EF4-FFF2-40B4-BE49-F238E27FC236}">
                    <a16:creationId xmlns:a16="http://schemas.microsoft.com/office/drawing/2014/main" id="{7547382E-BAD5-754B-19DD-7D432EB29D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52C96831-FBFE-23FB-1FBB-9770964F2E9F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33BAB64A-BE4F-6A4C-2E18-8B8F5904510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46" name="Grupo 45">
                  <a:extLst>
                    <a:ext uri="{FF2B5EF4-FFF2-40B4-BE49-F238E27FC236}">
                      <a16:creationId xmlns:a16="http://schemas.microsoft.com/office/drawing/2014/main" id="{C7FFF17F-426C-7F7D-D096-EC87A49FA6E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48" name="Elipse 47">
                    <a:extLst>
                      <a:ext uri="{FF2B5EF4-FFF2-40B4-BE49-F238E27FC236}">
                        <a16:creationId xmlns:a16="http://schemas.microsoft.com/office/drawing/2014/main" id="{08E7D5B2-9ADE-8B2A-86D2-FFE3867047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9" name="Elipse 48">
                    <a:extLst>
                      <a:ext uri="{FF2B5EF4-FFF2-40B4-BE49-F238E27FC236}">
                        <a16:creationId xmlns:a16="http://schemas.microsoft.com/office/drawing/2014/main" id="{FAC0DEAE-3F02-2C54-E832-705E230258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47" name="Imagen 46">
                  <a:extLst>
                    <a:ext uri="{FF2B5EF4-FFF2-40B4-BE49-F238E27FC236}">
                      <a16:creationId xmlns:a16="http://schemas.microsoft.com/office/drawing/2014/main" id="{B21434C2-7B35-E3A8-EC8A-40C4C0E36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1AEDDAC8-7C68-D220-DAFE-E1DC3D706A9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44" name="Elipse 43">
                  <a:extLst>
                    <a:ext uri="{FF2B5EF4-FFF2-40B4-BE49-F238E27FC236}">
                      <a16:creationId xmlns:a16="http://schemas.microsoft.com/office/drawing/2014/main" id="{2D2B04A8-D2FC-3DC6-177A-EE09709395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45" name="Elipse 44">
                  <a:extLst>
                    <a:ext uri="{FF2B5EF4-FFF2-40B4-BE49-F238E27FC236}">
                      <a16:creationId xmlns:a16="http://schemas.microsoft.com/office/drawing/2014/main" id="{EA6B44F3-A30E-1DC7-CC8F-31019696F5E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43" name="Gráfico 42" descr="Piezas de rompecabezas">
                <a:extLst>
                  <a:ext uri="{FF2B5EF4-FFF2-40B4-BE49-F238E27FC236}">
                    <a16:creationId xmlns:a16="http://schemas.microsoft.com/office/drawing/2014/main" id="{F46C718A-C4BC-75EE-8E8C-257A9DA364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AD7061D5-69F2-F1EE-2284-0480C5DE84B8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242C719B-331B-1E9B-603E-DD3560F682A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12BF958D-E694-C000-9FA3-F479085E3EA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id="{08BC06C2-1821-0BCB-A489-24F8D7C87F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0" name="Elipse 39">
                    <a:extLst>
                      <a:ext uri="{FF2B5EF4-FFF2-40B4-BE49-F238E27FC236}">
                        <a16:creationId xmlns:a16="http://schemas.microsoft.com/office/drawing/2014/main" id="{F1175AFF-5A48-FDC4-7D44-F93C0EED3A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38" name="Imagen 37">
                  <a:extLst>
                    <a:ext uri="{FF2B5EF4-FFF2-40B4-BE49-F238E27FC236}">
                      <a16:creationId xmlns:a16="http://schemas.microsoft.com/office/drawing/2014/main" id="{80322A84-7A13-4A16-18E2-EF402606E2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B1580E85-94F4-4A36-66FA-52C43E05BD6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35" name="Elipse 34">
                  <a:extLst>
                    <a:ext uri="{FF2B5EF4-FFF2-40B4-BE49-F238E27FC236}">
                      <a16:creationId xmlns:a16="http://schemas.microsoft.com/office/drawing/2014/main" id="{5F49757C-FB5F-9F62-1A48-F12454A31A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36" name="Elipse 35">
                  <a:extLst>
                    <a:ext uri="{FF2B5EF4-FFF2-40B4-BE49-F238E27FC236}">
                      <a16:creationId xmlns:a16="http://schemas.microsoft.com/office/drawing/2014/main" id="{6D46845A-951B-6EE6-31C0-44DF4D66D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34" name="Gráfico 33" descr="Diploma enrollado">
                <a:extLst>
                  <a:ext uri="{FF2B5EF4-FFF2-40B4-BE49-F238E27FC236}">
                    <a16:creationId xmlns:a16="http://schemas.microsoft.com/office/drawing/2014/main" id="{91C6B51C-BEBC-D9C4-A956-4EE99AE04F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8977545">
                <a:off x="5512818" y="5061390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D0067201-4518-A278-1F39-049C490925CD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17" name="Grupo 16">
                <a:extLst>
                  <a:ext uri="{FF2B5EF4-FFF2-40B4-BE49-F238E27FC236}">
                    <a16:creationId xmlns:a16="http://schemas.microsoft.com/office/drawing/2014/main" id="{BA2A317F-2673-C721-9A3E-DE8F7498828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1DCB26D0-F01F-F2B6-B464-AB63BE949EB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BBBC1014-C2F6-FDEF-515C-653202CBD6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31" name="Elipse 30">
                    <a:extLst>
                      <a:ext uri="{FF2B5EF4-FFF2-40B4-BE49-F238E27FC236}">
                        <a16:creationId xmlns:a16="http://schemas.microsoft.com/office/drawing/2014/main" id="{4F8A6F5D-7D57-2A2D-96B5-07B3933986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26" name="Imagen 25">
                  <a:extLst>
                    <a:ext uri="{FF2B5EF4-FFF2-40B4-BE49-F238E27FC236}">
                      <a16:creationId xmlns:a16="http://schemas.microsoft.com/office/drawing/2014/main" id="{1E476185-074F-CAB0-7EDE-BDDB15E7D4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0215B108-DC95-5BC2-D92C-F515C4ED605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23" name="Elipse 22">
                  <a:extLst>
                    <a:ext uri="{FF2B5EF4-FFF2-40B4-BE49-F238E27FC236}">
                      <a16:creationId xmlns:a16="http://schemas.microsoft.com/office/drawing/2014/main" id="{677DB9AC-1862-82CB-C80C-10084971C05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24" name="Elipse 23">
                  <a:extLst>
                    <a:ext uri="{FF2B5EF4-FFF2-40B4-BE49-F238E27FC236}">
                      <a16:creationId xmlns:a16="http://schemas.microsoft.com/office/drawing/2014/main" id="{53BE56DB-8823-B762-5A72-1497D19F69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22" name="Gráfico 21" descr="Birrete">
                <a:extLst>
                  <a:ext uri="{FF2B5EF4-FFF2-40B4-BE49-F238E27FC236}">
                    <a16:creationId xmlns:a16="http://schemas.microsoft.com/office/drawing/2014/main" id="{FE0B2180-152A-67D0-016E-B4E276F246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6200000"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pic>
        <p:nvPicPr>
          <p:cNvPr id="116" name="Imagen 115">
            <a:extLst>
              <a:ext uri="{FF2B5EF4-FFF2-40B4-BE49-F238E27FC236}">
                <a16:creationId xmlns:a16="http://schemas.microsoft.com/office/drawing/2014/main" id="{CAAA0BA2-46DF-09E5-24A4-04465256740D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4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283470" y="-340261"/>
            <a:ext cx="2463021" cy="2463021"/>
          </a:xfrm>
          <a:prstGeom prst="ellipse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7DB6E92-0EC3-D89A-55F2-E214D58E5151}"/>
              </a:ext>
            </a:extLst>
          </p:cNvPr>
          <p:cNvSpPr txBox="1"/>
          <p:nvPr/>
        </p:nvSpPr>
        <p:spPr>
          <a:xfrm>
            <a:off x="740426" y="36718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52C01E-DD31-7EA9-3F78-BFBC08C1B189}"/>
              </a:ext>
            </a:extLst>
          </p:cNvPr>
          <p:cNvSpPr txBox="1"/>
          <p:nvPr/>
        </p:nvSpPr>
        <p:spPr>
          <a:xfrm>
            <a:off x="3134220" y="3038330"/>
            <a:ext cx="30677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de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Profundización</a:t>
            </a:r>
          </a:p>
        </p:txBody>
      </p:sp>
      <p:pic>
        <p:nvPicPr>
          <p:cNvPr id="9" name="Gráfico 8" descr="Aula de clases con relleno sólido">
            <a:extLst>
              <a:ext uri="{FF2B5EF4-FFF2-40B4-BE49-F238E27FC236}">
                <a16:creationId xmlns:a16="http://schemas.microsoft.com/office/drawing/2014/main" id="{4A8764EF-90DF-40DD-1FC3-E04FB79761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351638" y="2215907"/>
            <a:ext cx="1859248" cy="2191301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id="{7E0DDEB5-9331-8864-98B1-D80F1CAD853D}"/>
              </a:ext>
            </a:extLst>
          </p:cNvPr>
          <p:cNvSpPr txBox="1"/>
          <p:nvPr/>
        </p:nvSpPr>
        <p:spPr>
          <a:xfrm>
            <a:off x="6202043" y="1341240"/>
            <a:ext cx="5837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El rol judicial y el desafío de las tecnologías emergentes</a:t>
            </a:r>
            <a:endParaRPr lang="es-AR" sz="12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2A00B6D6-4BE4-8951-28EA-2FB6AE7EE886}"/>
              </a:ext>
            </a:extLst>
          </p:cNvPr>
          <p:cNvSpPr txBox="1"/>
          <p:nvPr/>
        </p:nvSpPr>
        <p:spPr>
          <a:xfrm>
            <a:off x="6218837" y="2075220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Estrategias jurídicas ante la emergencia climática. </a:t>
            </a:r>
          </a:p>
        </p:txBody>
      </p:sp>
      <p:grpSp>
        <p:nvGrpSpPr>
          <p:cNvPr id="155" name="Grupo 154">
            <a:extLst>
              <a:ext uri="{FF2B5EF4-FFF2-40B4-BE49-F238E27FC236}">
                <a16:creationId xmlns:a16="http://schemas.microsoft.com/office/drawing/2014/main" id="{279D6494-174B-2F5A-6678-86425B8CCF32}"/>
              </a:ext>
            </a:extLst>
          </p:cNvPr>
          <p:cNvGrpSpPr/>
          <p:nvPr/>
        </p:nvGrpSpPr>
        <p:grpSpPr>
          <a:xfrm>
            <a:off x="6785207" y="193863"/>
            <a:ext cx="4063902" cy="1095553"/>
            <a:chOff x="6960018" y="495978"/>
            <a:chExt cx="4063902" cy="1095553"/>
          </a:xfrm>
        </p:grpSpPr>
        <p:grpSp>
          <p:nvGrpSpPr>
            <p:cNvPr id="156" name="Grupo 155">
              <a:extLst>
                <a:ext uri="{FF2B5EF4-FFF2-40B4-BE49-F238E27FC236}">
                  <a16:creationId xmlns:a16="http://schemas.microsoft.com/office/drawing/2014/main" id="{C9C9EE0F-4D8E-5526-D69F-04DC30DE9B92}"/>
                </a:ext>
              </a:extLst>
            </p:cNvPr>
            <p:cNvGrpSpPr/>
            <p:nvPr/>
          </p:nvGrpSpPr>
          <p:grpSpPr>
            <a:xfrm>
              <a:off x="9847608" y="495978"/>
              <a:ext cx="1176312" cy="1095553"/>
              <a:chOff x="9847608" y="495978"/>
              <a:chExt cx="1176312" cy="1095553"/>
            </a:xfrm>
          </p:grpSpPr>
          <p:sp>
            <p:nvSpPr>
              <p:cNvPr id="161" name="Google Shape;192;p5">
                <a:extLst>
                  <a:ext uri="{FF2B5EF4-FFF2-40B4-BE49-F238E27FC236}">
                    <a16:creationId xmlns:a16="http://schemas.microsoft.com/office/drawing/2014/main" id="{C93BBE81-E29C-23DE-3F40-40CECA82C5A1}"/>
                  </a:ext>
                </a:extLst>
              </p:cNvPr>
              <p:cNvSpPr txBox="1"/>
              <p:nvPr/>
            </p:nvSpPr>
            <p:spPr>
              <a:xfrm>
                <a:off x="9847608" y="1253017"/>
                <a:ext cx="1176312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AR" sz="1600" dirty="0">
                    <a:solidFill>
                      <a:schemeClr val="bg1"/>
                    </a:solidFill>
                    <a:latin typeface="Rockwell" panose="02060603020205020403" pitchFamily="18" charset="77"/>
                    <a:cs typeface="Calibri"/>
                    <a:sym typeface="Calibri"/>
                  </a:rPr>
                  <a:t>Sincrónico</a:t>
                </a:r>
                <a:endParaRPr dirty="0">
                  <a:solidFill>
                    <a:schemeClr val="bg1"/>
                  </a:solidFill>
                  <a:latin typeface="Rockwell" panose="02060603020205020403" pitchFamily="18" charset="77"/>
                </a:endParaRPr>
              </a:p>
            </p:txBody>
          </p:sp>
          <p:grpSp>
            <p:nvGrpSpPr>
              <p:cNvPr id="162" name="Grupo 161">
                <a:extLst>
                  <a:ext uri="{FF2B5EF4-FFF2-40B4-BE49-F238E27FC236}">
                    <a16:creationId xmlns:a16="http://schemas.microsoft.com/office/drawing/2014/main" id="{F800B1A2-F5E8-D418-9329-BE6045DED018}"/>
                  </a:ext>
                </a:extLst>
              </p:cNvPr>
              <p:cNvGrpSpPr/>
              <p:nvPr/>
            </p:nvGrpSpPr>
            <p:grpSpPr>
              <a:xfrm>
                <a:off x="10049717" y="495978"/>
                <a:ext cx="720000" cy="720000"/>
                <a:chOff x="10049717" y="495978"/>
                <a:chExt cx="720000" cy="720000"/>
              </a:xfrm>
            </p:grpSpPr>
            <p:sp>
              <p:nvSpPr>
                <p:cNvPr id="163" name="Google Shape;190;p5">
                  <a:extLst>
                    <a:ext uri="{FF2B5EF4-FFF2-40B4-BE49-F238E27FC236}">
                      <a16:creationId xmlns:a16="http://schemas.microsoft.com/office/drawing/2014/main" id="{46727885-D5E9-58A2-A3C6-E9F49AA68750}"/>
                    </a:ext>
                  </a:extLst>
                </p:cNvPr>
                <p:cNvSpPr/>
                <p:nvPr/>
              </p:nvSpPr>
              <p:spPr>
                <a:xfrm>
                  <a:off x="10049717" y="495978"/>
                  <a:ext cx="720000" cy="720000"/>
                </a:xfrm>
                <a:prstGeom prst="ellipse">
                  <a:avLst/>
                </a:prstGeom>
                <a:solidFill>
                  <a:srgbClr val="84A59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64" name="Gráfico 163" descr="Online meeting con relleno sólido">
                  <a:extLst>
                    <a:ext uri="{FF2B5EF4-FFF2-40B4-BE49-F238E27FC236}">
                      <a16:creationId xmlns:a16="http://schemas.microsoft.com/office/drawing/2014/main" id="{CB6F7217-7153-F4DC-54BA-5A0547DF78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20424" y="566685"/>
                  <a:ext cx="578586" cy="5785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7" name="Google Shape;189;p5">
              <a:extLst>
                <a:ext uri="{FF2B5EF4-FFF2-40B4-BE49-F238E27FC236}">
                  <a16:creationId xmlns:a16="http://schemas.microsoft.com/office/drawing/2014/main" id="{D4EB03D7-3167-AA80-4AC4-5DDC9E4AAC44}"/>
                </a:ext>
              </a:extLst>
            </p:cNvPr>
            <p:cNvGrpSpPr/>
            <p:nvPr/>
          </p:nvGrpSpPr>
          <p:grpSpPr>
            <a:xfrm>
              <a:off x="7587775" y="522340"/>
              <a:ext cx="720000" cy="720000"/>
              <a:chOff x="294444" y="3231715"/>
              <a:chExt cx="720000" cy="720000"/>
            </a:xfrm>
          </p:grpSpPr>
          <p:sp>
            <p:nvSpPr>
              <p:cNvPr id="159" name="Google Shape;190;p5">
                <a:extLst>
                  <a:ext uri="{FF2B5EF4-FFF2-40B4-BE49-F238E27FC236}">
                    <a16:creationId xmlns:a16="http://schemas.microsoft.com/office/drawing/2014/main" id="{3258A262-1131-3CD9-7A0D-D735A8969772}"/>
                  </a:ext>
                </a:extLst>
              </p:cNvPr>
              <p:cNvSpPr/>
              <p:nvPr/>
            </p:nvSpPr>
            <p:spPr>
              <a:xfrm>
                <a:off x="294444" y="3231715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60" name="Google Shape;191;p5" descr="Usuarios">
                <a:extLst>
                  <a:ext uri="{FF2B5EF4-FFF2-40B4-BE49-F238E27FC236}">
                    <a16:creationId xmlns:a16="http://schemas.microsoft.com/office/drawing/2014/main" id="{72DF154A-61EC-F74B-4C3F-CE3E54FA889B}"/>
                  </a:ext>
                </a:extLst>
              </p:cNvPr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308194" y="3265908"/>
                <a:ext cx="664366" cy="6643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8" name="Google Shape;192;p5">
              <a:extLst>
                <a:ext uri="{FF2B5EF4-FFF2-40B4-BE49-F238E27FC236}">
                  <a16:creationId xmlns:a16="http://schemas.microsoft.com/office/drawing/2014/main" id="{51DD4018-6A8B-4FD4-9DB7-A9D9938E787A}"/>
                </a:ext>
              </a:extLst>
            </p:cNvPr>
            <p:cNvSpPr txBox="1"/>
            <p:nvPr/>
          </p:nvSpPr>
          <p:spPr>
            <a:xfrm>
              <a:off x="6960018" y="1243429"/>
              <a:ext cx="197551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Público en General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4766183B-51E0-0A19-CF5D-628B770ABB21}"/>
              </a:ext>
            </a:extLst>
          </p:cNvPr>
          <p:cNvSpPr txBox="1"/>
          <p:nvPr/>
        </p:nvSpPr>
        <p:spPr>
          <a:xfrm>
            <a:off x="6228997" y="2809200"/>
            <a:ext cx="578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3.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Derecho al hábitat y derecho a la ciudad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FCA4158-82F9-D61D-3795-B084EF01E429}"/>
              </a:ext>
            </a:extLst>
          </p:cNvPr>
          <p:cNvSpPr txBox="1"/>
          <p:nvPr/>
        </p:nvSpPr>
        <p:spPr>
          <a:xfrm>
            <a:off x="6228997" y="3296959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4.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Diplomatura derecho del trabajo y justicia social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56D1326-9313-4DD4-B39E-4B8CE5D533D9}"/>
              </a:ext>
            </a:extLst>
          </p:cNvPr>
          <p:cNvSpPr txBox="1"/>
          <p:nvPr/>
        </p:nvSpPr>
        <p:spPr>
          <a:xfrm>
            <a:off x="6212825" y="4030939"/>
            <a:ext cx="5788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5.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Doctrina social de la iglesia y doctrina franciscana</a:t>
            </a:r>
            <a:endParaRPr lang="es-AR" sz="12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0E2742D-3658-79C3-2F1D-A0DE1A5EBFF0}"/>
              </a:ext>
            </a:extLst>
          </p:cNvPr>
          <p:cNvSpPr txBox="1"/>
          <p:nvPr/>
        </p:nvSpPr>
        <p:spPr>
          <a:xfrm>
            <a:off x="6222124" y="4764919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6.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El mito de la solución tecnológica: tecno-</a:t>
            </a:r>
            <a:r>
              <a:rPr lang="es-AR" sz="1600" dirty="0" err="1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solucionismo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y función judicial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AA1DC04-1B7C-0021-BB35-47E7F9E1505D}"/>
              </a:ext>
            </a:extLst>
          </p:cNvPr>
          <p:cNvSpPr txBox="1"/>
          <p:nvPr/>
        </p:nvSpPr>
        <p:spPr>
          <a:xfrm>
            <a:off x="6232284" y="5498899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7.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Justicia en la frontera: pánicos morales, reforma juvenil y el derecho a restaurar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62AF388-BE04-F4B4-0234-D674A9FBBE4B}"/>
              </a:ext>
            </a:extLst>
          </p:cNvPr>
          <p:cNvSpPr txBox="1"/>
          <p:nvPr/>
        </p:nvSpPr>
        <p:spPr>
          <a:xfrm>
            <a:off x="6232284" y="6232878"/>
            <a:ext cx="578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8.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Narcomenudeo y política criminal local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7D3F7224-7C2B-8062-CCCB-560E5FB7667C}"/>
              </a:ext>
            </a:extLst>
          </p:cNvPr>
          <p:cNvSpPr txBox="1"/>
          <p:nvPr/>
        </p:nvSpPr>
        <p:spPr>
          <a:xfrm>
            <a:off x="6194385" y="-4453538"/>
            <a:ext cx="584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613" indent="-5826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Conceptos básicos en DDHH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396E8EBB-33FD-F136-8DD6-B4CE6FB617BC}"/>
              </a:ext>
            </a:extLst>
          </p:cNvPr>
          <p:cNvSpPr txBox="1"/>
          <p:nvPr/>
        </p:nvSpPr>
        <p:spPr>
          <a:xfrm>
            <a:off x="6207248" y="-3685438"/>
            <a:ext cx="579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¿Qué son los DESCA?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96140AFD-2EDF-513A-D4BB-C3867B675672}"/>
              </a:ext>
            </a:extLst>
          </p:cNvPr>
          <p:cNvSpPr txBox="1"/>
          <p:nvPr/>
        </p:nvSpPr>
        <p:spPr>
          <a:xfrm>
            <a:off x="6222417" y="-2917338"/>
            <a:ext cx="5781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3.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Colonialismos en el Siglo XXI</a:t>
            </a:r>
          </a:p>
        </p:txBody>
      </p:sp>
      <p:grpSp>
        <p:nvGrpSpPr>
          <p:cNvPr id="84" name="Grupo 83">
            <a:extLst>
              <a:ext uri="{FF2B5EF4-FFF2-40B4-BE49-F238E27FC236}">
                <a16:creationId xmlns:a16="http://schemas.microsoft.com/office/drawing/2014/main" id="{8FE5FC99-4B62-A37A-72BD-C00073352C3E}"/>
              </a:ext>
            </a:extLst>
          </p:cNvPr>
          <p:cNvGrpSpPr/>
          <p:nvPr/>
        </p:nvGrpSpPr>
        <p:grpSpPr>
          <a:xfrm>
            <a:off x="6771760" y="-5782892"/>
            <a:ext cx="4425874" cy="1095553"/>
            <a:chOff x="6960018" y="487276"/>
            <a:chExt cx="4425874" cy="1095553"/>
          </a:xfrm>
        </p:grpSpPr>
        <p:grpSp>
          <p:nvGrpSpPr>
            <p:cNvPr id="88" name="Google Shape;189;p5">
              <a:extLst>
                <a:ext uri="{FF2B5EF4-FFF2-40B4-BE49-F238E27FC236}">
                  <a16:creationId xmlns:a16="http://schemas.microsoft.com/office/drawing/2014/main" id="{5BCEAFC2-68C5-BFC4-821D-5302BA8B3D63}"/>
                </a:ext>
              </a:extLst>
            </p:cNvPr>
            <p:cNvGrpSpPr/>
            <p:nvPr/>
          </p:nvGrpSpPr>
          <p:grpSpPr>
            <a:xfrm>
              <a:off x="7587775" y="522340"/>
              <a:ext cx="720000" cy="720000"/>
              <a:chOff x="294444" y="3231715"/>
              <a:chExt cx="720000" cy="720000"/>
            </a:xfrm>
          </p:grpSpPr>
          <p:sp>
            <p:nvSpPr>
              <p:cNvPr id="94" name="Google Shape;190;p5">
                <a:extLst>
                  <a:ext uri="{FF2B5EF4-FFF2-40B4-BE49-F238E27FC236}">
                    <a16:creationId xmlns:a16="http://schemas.microsoft.com/office/drawing/2014/main" id="{0FFEF0C2-AB2E-665F-711E-D4174CB2A6F6}"/>
                  </a:ext>
                </a:extLst>
              </p:cNvPr>
              <p:cNvSpPr/>
              <p:nvPr/>
            </p:nvSpPr>
            <p:spPr>
              <a:xfrm>
                <a:off x="294444" y="3231715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5" name="Google Shape;191;p5" descr="Usuarios">
                <a:extLst>
                  <a:ext uri="{FF2B5EF4-FFF2-40B4-BE49-F238E27FC236}">
                    <a16:creationId xmlns:a16="http://schemas.microsoft.com/office/drawing/2014/main" id="{FE97EF8B-D593-C2D6-C4D2-682ED130F71C}"/>
                  </a:ext>
                </a:extLst>
              </p:cNvPr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308194" y="3265908"/>
                <a:ext cx="664366" cy="6643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9" name="Google Shape;192;p5">
              <a:extLst>
                <a:ext uri="{FF2B5EF4-FFF2-40B4-BE49-F238E27FC236}">
                  <a16:creationId xmlns:a16="http://schemas.microsoft.com/office/drawing/2014/main" id="{BC5BC4D8-CD0B-5C46-3A8F-9F273632FA84}"/>
                </a:ext>
              </a:extLst>
            </p:cNvPr>
            <p:cNvSpPr txBox="1"/>
            <p:nvPr/>
          </p:nvSpPr>
          <p:spPr>
            <a:xfrm>
              <a:off x="6960018" y="1243429"/>
              <a:ext cx="197551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Público en General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8B92F046-B38F-D3B6-3383-C2C22C17E6D1}"/>
                </a:ext>
              </a:extLst>
            </p:cNvPr>
            <p:cNvGrpSpPr/>
            <p:nvPr/>
          </p:nvGrpSpPr>
          <p:grpSpPr>
            <a:xfrm>
              <a:off x="10041415" y="487276"/>
              <a:ext cx="720000" cy="720000"/>
              <a:chOff x="6096000" y="1439849"/>
              <a:chExt cx="720000" cy="720000"/>
            </a:xfrm>
          </p:grpSpPr>
          <p:sp>
            <p:nvSpPr>
              <p:cNvPr id="92" name="Google Shape;190;p5">
                <a:extLst>
                  <a:ext uri="{FF2B5EF4-FFF2-40B4-BE49-F238E27FC236}">
                    <a16:creationId xmlns:a16="http://schemas.microsoft.com/office/drawing/2014/main" id="{DFF686A7-7599-3AFE-C19B-9C91B63E6816}"/>
                  </a:ext>
                </a:extLst>
              </p:cNvPr>
              <p:cNvSpPr/>
              <p:nvPr/>
            </p:nvSpPr>
            <p:spPr>
              <a:xfrm>
                <a:off x="6096000" y="1439849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3" name="Gráfico 92" descr="Laptop con relleno sólido">
                <a:extLst>
                  <a:ext uri="{FF2B5EF4-FFF2-40B4-BE49-F238E27FC236}">
                    <a16:creationId xmlns:a16="http://schemas.microsoft.com/office/drawing/2014/main" id="{E81FFAA6-C69C-BE2D-9A92-F6BA113021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182441" y="1526290"/>
                <a:ext cx="547119" cy="547119"/>
              </a:xfrm>
              <a:prstGeom prst="rect">
                <a:avLst/>
              </a:prstGeom>
            </p:spPr>
          </p:pic>
        </p:grpSp>
        <p:sp>
          <p:nvSpPr>
            <p:cNvPr id="91" name="Google Shape;192;p5">
              <a:extLst>
                <a:ext uri="{FF2B5EF4-FFF2-40B4-BE49-F238E27FC236}">
                  <a16:creationId xmlns:a16="http://schemas.microsoft.com/office/drawing/2014/main" id="{EB50D16C-6832-F529-22D2-8E77D6F2C6C1}"/>
                </a:ext>
              </a:extLst>
            </p:cNvPr>
            <p:cNvSpPr txBox="1"/>
            <p:nvPr/>
          </p:nvSpPr>
          <p:spPr>
            <a:xfrm>
              <a:off x="9514396" y="1244315"/>
              <a:ext cx="1871496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Autoadministrado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</p:grpSp>
      <p:sp>
        <p:nvSpPr>
          <p:cNvPr id="96" name="CuadroTexto 95">
            <a:extLst>
              <a:ext uri="{FF2B5EF4-FFF2-40B4-BE49-F238E27FC236}">
                <a16:creationId xmlns:a16="http://schemas.microsoft.com/office/drawing/2014/main" id="{EB389808-E2E3-69EB-253B-50CCED3F69E1}"/>
              </a:ext>
            </a:extLst>
          </p:cNvPr>
          <p:cNvSpPr txBox="1"/>
          <p:nvPr/>
        </p:nvSpPr>
        <p:spPr>
          <a:xfrm>
            <a:off x="6222417" y="-2149238"/>
            <a:ext cx="5781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3713" indent="-4937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4.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¿Por qué hablamos de Emergencia Climática?</a:t>
            </a: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A76DEC7B-DEDC-BD35-79C1-B6C7A4FC770F}"/>
              </a:ext>
            </a:extLst>
          </p:cNvPr>
          <p:cNvSpPr txBox="1"/>
          <p:nvPr/>
        </p:nvSpPr>
        <p:spPr>
          <a:xfrm>
            <a:off x="6208400" y="-1073360"/>
            <a:ext cx="5781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3713" indent="-493713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5.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Políticas Públicas con Perspectiva de DDHH</a:t>
            </a:r>
          </a:p>
        </p:txBody>
      </p:sp>
      <p:sp>
        <p:nvSpPr>
          <p:cNvPr id="98" name="CuadroTexto 97">
            <a:extLst>
              <a:ext uri="{FF2B5EF4-FFF2-40B4-BE49-F238E27FC236}">
                <a16:creationId xmlns:a16="http://schemas.microsoft.com/office/drawing/2014/main" id="{BB839EDF-CF08-392E-0316-34414B5AA029}"/>
              </a:ext>
            </a:extLst>
          </p:cNvPr>
          <p:cNvSpPr txBox="1"/>
          <p:nvPr/>
        </p:nvSpPr>
        <p:spPr>
          <a:xfrm>
            <a:off x="6198517" y="8436926"/>
            <a:ext cx="5796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75" indent="-587375"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Diplomatura Litigio Climático en América Latina y el Caribe</a:t>
            </a:r>
          </a:p>
        </p:txBody>
      </p:sp>
      <p:grpSp>
        <p:nvGrpSpPr>
          <p:cNvPr id="99" name="Grupo 98">
            <a:extLst>
              <a:ext uri="{FF2B5EF4-FFF2-40B4-BE49-F238E27FC236}">
                <a16:creationId xmlns:a16="http://schemas.microsoft.com/office/drawing/2014/main" id="{3E629A5E-E954-7646-90CA-60A0FD091839}"/>
              </a:ext>
            </a:extLst>
          </p:cNvPr>
          <p:cNvGrpSpPr/>
          <p:nvPr/>
        </p:nvGrpSpPr>
        <p:grpSpPr>
          <a:xfrm>
            <a:off x="7144890" y="7109062"/>
            <a:ext cx="3678895" cy="1095553"/>
            <a:chOff x="7333148" y="495978"/>
            <a:chExt cx="3678895" cy="1095553"/>
          </a:xfrm>
        </p:grpSpPr>
        <p:sp>
          <p:nvSpPr>
            <p:cNvPr id="100" name="Google Shape;190;p5">
              <a:extLst>
                <a:ext uri="{FF2B5EF4-FFF2-40B4-BE49-F238E27FC236}">
                  <a16:creationId xmlns:a16="http://schemas.microsoft.com/office/drawing/2014/main" id="{165D80C2-EEAA-0C40-9312-B461609866B8}"/>
                </a:ext>
              </a:extLst>
            </p:cNvPr>
            <p:cNvSpPr/>
            <p:nvPr/>
          </p:nvSpPr>
          <p:spPr>
            <a:xfrm>
              <a:off x="7575898" y="522340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92;p5">
              <a:extLst>
                <a:ext uri="{FF2B5EF4-FFF2-40B4-BE49-F238E27FC236}">
                  <a16:creationId xmlns:a16="http://schemas.microsoft.com/office/drawing/2014/main" id="{487240E5-CFEE-6339-B934-E96ECCF32696}"/>
                </a:ext>
              </a:extLst>
            </p:cNvPr>
            <p:cNvSpPr txBox="1"/>
            <p:nvPr/>
          </p:nvSpPr>
          <p:spPr>
            <a:xfrm>
              <a:off x="7333148" y="1243429"/>
              <a:ext cx="130587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Graduados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102" name="Imagen 101">
              <a:extLst>
                <a:ext uri="{FF2B5EF4-FFF2-40B4-BE49-F238E27FC236}">
                  <a16:creationId xmlns:a16="http://schemas.microsoft.com/office/drawing/2014/main" id="{F2CF222A-4928-3660-5531-D5654EFCD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2844" r="17322" b="18144"/>
            <a:stretch>
              <a:fillRect/>
            </a:stretch>
          </p:blipFill>
          <p:spPr>
            <a:xfrm>
              <a:off x="7737999" y="637384"/>
              <a:ext cx="386188" cy="470286"/>
            </a:xfrm>
            <a:prstGeom prst="rect">
              <a:avLst/>
            </a:prstGeom>
          </p:spPr>
        </p:pic>
        <p:sp>
          <p:nvSpPr>
            <p:cNvPr id="103" name="Google Shape;190;p5">
              <a:extLst>
                <a:ext uri="{FF2B5EF4-FFF2-40B4-BE49-F238E27FC236}">
                  <a16:creationId xmlns:a16="http://schemas.microsoft.com/office/drawing/2014/main" id="{CD2B9BC9-85FF-D198-82E0-7DD751E46DAD}"/>
                </a:ext>
              </a:extLst>
            </p:cNvPr>
            <p:cNvSpPr/>
            <p:nvPr/>
          </p:nvSpPr>
          <p:spPr>
            <a:xfrm>
              <a:off x="10037840" y="495978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92;p5">
              <a:extLst>
                <a:ext uri="{FF2B5EF4-FFF2-40B4-BE49-F238E27FC236}">
                  <a16:creationId xmlns:a16="http://schemas.microsoft.com/office/drawing/2014/main" id="{92F119E6-81F0-79DE-74AC-5B92677663C1}"/>
                </a:ext>
              </a:extLst>
            </p:cNvPr>
            <p:cNvSpPr txBox="1"/>
            <p:nvPr/>
          </p:nvSpPr>
          <p:spPr>
            <a:xfrm>
              <a:off x="9835731" y="1253017"/>
              <a:ext cx="117631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Sincrónico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105" name="Gráfico 104" descr="Online meeting con relleno sólido">
              <a:extLst>
                <a:ext uri="{FF2B5EF4-FFF2-40B4-BE49-F238E27FC236}">
                  <a16:creationId xmlns:a16="http://schemas.microsoft.com/office/drawing/2014/main" id="{754CD1A8-D4C8-E797-B4FA-57E1DA4FAE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08547" y="566685"/>
              <a:ext cx="578586" cy="578586"/>
            </a:xfrm>
            <a:prstGeom prst="rect">
              <a:avLst/>
            </a:prstGeom>
          </p:spPr>
        </p:pic>
      </p:grp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4C414DC3-5644-5400-6930-7AD44D0116CE}"/>
              </a:ext>
            </a:extLst>
          </p:cNvPr>
          <p:cNvSpPr txBox="1"/>
          <p:nvPr/>
        </p:nvSpPr>
        <p:spPr>
          <a:xfrm>
            <a:off x="6209190" y="9559438"/>
            <a:ext cx="5946952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Seminarios abiertos de Doctorado</a:t>
            </a:r>
          </a:p>
          <a:p>
            <a:pPr marL="492125" indent="95250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Cárceles y política penitenciaria</a:t>
            </a:r>
          </a:p>
          <a:p>
            <a:pPr marL="801688" indent="-214313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Derecho internacional y juzgamiento de graves violaciones de DDHH</a:t>
            </a:r>
          </a:p>
          <a:p>
            <a:pPr marL="492125" indent="95250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Fundamentos Filosóficos del Derecho Público</a:t>
            </a:r>
          </a:p>
        </p:txBody>
      </p:sp>
    </p:spTree>
    <p:extLst>
      <p:ext uri="{BB962C8B-B14F-4D97-AF65-F5344CB8AC3E}">
        <p14:creationId xmlns:p14="http://schemas.microsoft.com/office/powerpoint/2010/main" val="170782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E6B4DE-8BE8-5533-DC21-3F4B2633B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F4AC89C1-5F8E-03FF-837B-493D1E22098F}"/>
              </a:ext>
            </a:extLst>
          </p:cNvPr>
          <p:cNvGrpSpPr/>
          <p:nvPr/>
        </p:nvGrpSpPr>
        <p:grpSpPr>
          <a:xfrm rot="10800000">
            <a:off x="-2962346" y="465204"/>
            <a:ext cx="5907159" cy="5948166"/>
            <a:chOff x="3153322" y="440149"/>
            <a:chExt cx="5907159" cy="5948166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9606F3A1-82D0-5BC4-192F-71B7DD72F5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0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9E95B969-AAA8-CD46-7239-FF2957CB9FCE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DEC20F3D-949B-2783-7C28-DABA731C864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76" name="Grupo 75">
                  <a:extLst>
                    <a:ext uri="{FF2B5EF4-FFF2-40B4-BE49-F238E27FC236}">
                      <a16:creationId xmlns:a16="http://schemas.microsoft.com/office/drawing/2014/main" id="{91B7919A-E852-E2B6-449C-7B927AB726F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78" name="Elipse 77">
                    <a:extLst>
                      <a:ext uri="{FF2B5EF4-FFF2-40B4-BE49-F238E27FC236}">
                        <a16:creationId xmlns:a16="http://schemas.microsoft.com/office/drawing/2014/main" id="{3699193C-53FA-5DA6-51AF-E9F5CCE10C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79" name="Elipse 78">
                    <a:extLst>
                      <a:ext uri="{FF2B5EF4-FFF2-40B4-BE49-F238E27FC236}">
                        <a16:creationId xmlns:a16="http://schemas.microsoft.com/office/drawing/2014/main" id="{90261E5C-263B-1F47-9F0D-5839BD8081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77" name="Imagen 76">
                  <a:extLst>
                    <a:ext uri="{FF2B5EF4-FFF2-40B4-BE49-F238E27FC236}">
                      <a16:creationId xmlns:a16="http://schemas.microsoft.com/office/drawing/2014/main" id="{DF006CFF-082B-EEA7-8DF3-B48D7D338A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2C177054-8581-405F-7ED3-2A6F5A246F7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924AB2E5-5E26-852A-9671-6532218171D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74" name="Elipse 73">
                  <a:extLst>
                    <a:ext uri="{FF2B5EF4-FFF2-40B4-BE49-F238E27FC236}">
                      <a16:creationId xmlns:a16="http://schemas.microsoft.com/office/drawing/2014/main" id="{1256112F-A367-35AD-3CD7-99A95DD9E2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72" name="Gráfico 71" descr="Rompecabezas">
                <a:extLst>
                  <a:ext uri="{FF2B5EF4-FFF2-40B4-BE49-F238E27FC236}">
                    <a16:creationId xmlns:a16="http://schemas.microsoft.com/office/drawing/2014/main" id="{EC28C058-43CE-197D-E663-E1A900196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F9A1F4F-CC3D-6782-DF3B-7D95ED95B2D0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A3A38245-6AC6-8D26-FE5C-55CB181E430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46" name="Grupo 45">
                  <a:extLst>
                    <a:ext uri="{FF2B5EF4-FFF2-40B4-BE49-F238E27FC236}">
                      <a16:creationId xmlns:a16="http://schemas.microsoft.com/office/drawing/2014/main" id="{695B015B-932E-1A6C-583C-1529EBF78D4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48" name="Elipse 47">
                    <a:extLst>
                      <a:ext uri="{FF2B5EF4-FFF2-40B4-BE49-F238E27FC236}">
                        <a16:creationId xmlns:a16="http://schemas.microsoft.com/office/drawing/2014/main" id="{EC3CE265-5B03-49AE-B638-3B380E14B8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9" name="Elipse 48">
                    <a:extLst>
                      <a:ext uri="{FF2B5EF4-FFF2-40B4-BE49-F238E27FC236}">
                        <a16:creationId xmlns:a16="http://schemas.microsoft.com/office/drawing/2014/main" id="{524CAD10-1D52-5F1F-E99C-906EFFCE69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47" name="Imagen 46">
                  <a:extLst>
                    <a:ext uri="{FF2B5EF4-FFF2-40B4-BE49-F238E27FC236}">
                      <a16:creationId xmlns:a16="http://schemas.microsoft.com/office/drawing/2014/main" id="{09147F4C-C480-3668-179B-66D02FDC11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88D4FE54-5CAA-B085-A17B-3B2AC90419D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44" name="Elipse 43">
                  <a:extLst>
                    <a:ext uri="{FF2B5EF4-FFF2-40B4-BE49-F238E27FC236}">
                      <a16:creationId xmlns:a16="http://schemas.microsoft.com/office/drawing/2014/main" id="{69BC0D98-05DE-00A5-CD8A-208C480DFB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45" name="Elipse 44">
                  <a:extLst>
                    <a:ext uri="{FF2B5EF4-FFF2-40B4-BE49-F238E27FC236}">
                      <a16:creationId xmlns:a16="http://schemas.microsoft.com/office/drawing/2014/main" id="{68343104-6F2E-EC49-138E-6AF0CA7252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43" name="Gráfico 42" descr="Piezas de rompecabezas">
                <a:extLst>
                  <a:ext uri="{FF2B5EF4-FFF2-40B4-BE49-F238E27FC236}">
                    <a16:creationId xmlns:a16="http://schemas.microsoft.com/office/drawing/2014/main" id="{A21893B0-C29D-3DAB-CF64-11F37C024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AB9065FE-5D98-BBB3-787E-3D20516025FA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A046072C-67C6-FF25-0ACB-82C3A2A234B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57CB409D-978C-7492-584D-5B6EC2858F6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id="{DF8B7C63-2972-1B2D-C639-DC1492A97F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0" name="Elipse 39">
                    <a:extLst>
                      <a:ext uri="{FF2B5EF4-FFF2-40B4-BE49-F238E27FC236}">
                        <a16:creationId xmlns:a16="http://schemas.microsoft.com/office/drawing/2014/main" id="{D10E6415-C32A-469F-7960-6672818A13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38" name="Imagen 37">
                  <a:extLst>
                    <a:ext uri="{FF2B5EF4-FFF2-40B4-BE49-F238E27FC236}">
                      <a16:creationId xmlns:a16="http://schemas.microsoft.com/office/drawing/2014/main" id="{DB13A7C5-B4EE-8378-3C69-1EE148A386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C812FBB2-7B99-EFAA-44E7-CF0F7F87AC2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35" name="Elipse 34">
                  <a:extLst>
                    <a:ext uri="{FF2B5EF4-FFF2-40B4-BE49-F238E27FC236}">
                      <a16:creationId xmlns:a16="http://schemas.microsoft.com/office/drawing/2014/main" id="{1067E470-2711-049A-C638-9184D387407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36" name="Elipse 35">
                  <a:extLst>
                    <a:ext uri="{FF2B5EF4-FFF2-40B4-BE49-F238E27FC236}">
                      <a16:creationId xmlns:a16="http://schemas.microsoft.com/office/drawing/2014/main" id="{514DED08-701D-24C5-F612-00141E3945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34" name="Gráfico 33" descr="Diploma enrollado">
                <a:extLst>
                  <a:ext uri="{FF2B5EF4-FFF2-40B4-BE49-F238E27FC236}">
                    <a16:creationId xmlns:a16="http://schemas.microsoft.com/office/drawing/2014/main" id="{CACEAA15-99A1-4AFF-2AB7-040AC1FBF9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8977545">
                <a:off x="5512818" y="5061390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4A5287CF-2357-86BD-0736-901AAB2B257D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17" name="Grupo 16">
                <a:extLst>
                  <a:ext uri="{FF2B5EF4-FFF2-40B4-BE49-F238E27FC236}">
                    <a16:creationId xmlns:a16="http://schemas.microsoft.com/office/drawing/2014/main" id="{AC1EB342-D26D-2C9A-7598-DCE8E205758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DD4B2420-ABAB-53BC-32B7-FFE760B2A73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CD598835-669E-4AE0-49E8-B0AB9E6FC2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31" name="Elipse 30">
                    <a:extLst>
                      <a:ext uri="{FF2B5EF4-FFF2-40B4-BE49-F238E27FC236}">
                        <a16:creationId xmlns:a16="http://schemas.microsoft.com/office/drawing/2014/main" id="{21E0CC8B-1805-C4BC-93C5-989FFD8576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26" name="Imagen 25">
                  <a:extLst>
                    <a:ext uri="{FF2B5EF4-FFF2-40B4-BE49-F238E27FC236}">
                      <a16:creationId xmlns:a16="http://schemas.microsoft.com/office/drawing/2014/main" id="{57E836A6-86AA-8BEA-713E-725464358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8F17935F-6862-CD41-DDB6-DF93835B32B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23" name="Elipse 22">
                  <a:extLst>
                    <a:ext uri="{FF2B5EF4-FFF2-40B4-BE49-F238E27FC236}">
                      <a16:creationId xmlns:a16="http://schemas.microsoft.com/office/drawing/2014/main" id="{9667ACF2-0152-D442-50C8-F0163A2E12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24" name="Elipse 23">
                  <a:extLst>
                    <a:ext uri="{FF2B5EF4-FFF2-40B4-BE49-F238E27FC236}">
                      <a16:creationId xmlns:a16="http://schemas.microsoft.com/office/drawing/2014/main" id="{08D07911-7BD6-2D61-5D4F-66BF63A75B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22" name="Gráfico 21" descr="Birrete">
                <a:extLst>
                  <a:ext uri="{FF2B5EF4-FFF2-40B4-BE49-F238E27FC236}">
                    <a16:creationId xmlns:a16="http://schemas.microsoft.com/office/drawing/2014/main" id="{EB368D56-396D-070B-754F-15E1C388CF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6200000"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pic>
        <p:nvPicPr>
          <p:cNvPr id="116" name="Imagen 115">
            <a:extLst>
              <a:ext uri="{FF2B5EF4-FFF2-40B4-BE49-F238E27FC236}">
                <a16:creationId xmlns:a16="http://schemas.microsoft.com/office/drawing/2014/main" id="{2E728426-824B-8A23-1098-FCE567CCE1F6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4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283470" y="-340261"/>
            <a:ext cx="2463021" cy="2463021"/>
          </a:xfrm>
          <a:prstGeom prst="ellipse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1E5F6ED-E2BE-7410-EDB3-3AD4E4E87CCF}"/>
              </a:ext>
            </a:extLst>
          </p:cNvPr>
          <p:cNvSpPr txBox="1"/>
          <p:nvPr/>
        </p:nvSpPr>
        <p:spPr>
          <a:xfrm>
            <a:off x="740426" y="36718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9DC642-F544-CAD0-D182-AA279B743BD0}"/>
              </a:ext>
            </a:extLst>
          </p:cNvPr>
          <p:cNvSpPr txBox="1"/>
          <p:nvPr/>
        </p:nvSpPr>
        <p:spPr>
          <a:xfrm>
            <a:off x="3138316" y="3044279"/>
            <a:ext cx="2842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Cursos </a:t>
            </a:r>
          </a:p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de Posgrado</a:t>
            </a:r>
          </a:p>
        </p:txBody>
      </p:sp>
      <p:pic>
        <p:nvPicPr>
          <p:cNvPr id="9" name="Gráfico 8" descr="Aula de clases con relleno sólido">
            <a:extLst>
              <a:ext uri="{FF2B5EF4-FFF2-40B4-BE49-F238E27FC236}">
                <a16:creationId xmlns:a16="http://schemas.microsoft.com/office/drawing/2014/main" id="{EE82EF56-AD06-90B8-696E-E97F942ED6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351638" y="2215907"/>
            <a:ext cx="1859248" cy="219130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AE84B62-46DD-8635-A41F-3E1D3359F105}"/>
              </a:ext>
            </a:extLst>
          </p:cNvPr>
          <p:cNvSpPr txBox="1"/>
          <p:nvPr/>
        </p:nvSpPr>
        <p:spPr>
          <a:xfrm>
            <a:off x="6198517" y="1823842"/>
            <a:ext cx="5796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75" indent="-587375"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Diplomatura Litigio Climático en América Latina y el Caribe</a:t>
            </a:r>
          </a:p>
        </p:txBody>
      </p:sp>
      <p:grpSp>
        <p:nvGrpSpPr>
          <p:cNvPr id="92" name="Grupo 91">
            <a:extLst>
              <a:ext uri="{FF2B5EF4-FFF2-40B4-BE49-F238E27FC236}">
                <a16:creationId xmlns:a16="http://schemas.microsoft.com/office/drawing/2014/main" id="{B9CBB2E5-AA8B-7203-8543-7573D91DA57A}"/>
              </a:ext>
            </a:extLst>
          </p:cNvPr>
          <p:cNvGrpSpPr/>
          <p:nvPr/>
        </p:nvGrpSpPr>
        <p:grpSpPr>
          <a:xfrm>
            <a:off x="7144890" y="495978"/>
            <a:ext cx="3678895" cy="1095553"/>
            <a:chOff x="7333148" y="495978"/>
            <a:chExt cx="3678895" cy="1095553"/>
          </a:xfrm>
        </p:grpSpPr>
        <p:sp>
          <p:nvSpPr>
            <p:cNvPr id="11" name="Google Shape;190;p5">
              <a:extLst>
                <a:ext uri="{FF2B5EF4-FFF2-40B4-BE49-F238E27FC236}">
                  <a16:creationId xmlns:a16="http://schemas.microsoft.com/office/drawing/2014/main" id="{7F3732D6-2187-5BC1-CC58-CE8DDE63AA1F}"/>
                </a:ext>
              </a:extLst>
            </p:cNvPr>
            <p:cNvSpPr/>
            <p:nvPr/>
          </p:nvSpPr>
          <p:spPr>
            <a:xfrm>
              <a:off x="7575898" y="522340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92;p5">
              <a:extLst>
                <a:ext uri="{FF2B5EF4-FFF2-40B4-BE49-F238E27FC236}">
                  <a16:creationId xmlns:a16="http://schemas.microsoft.com/office/drawing/2014/main" id="{9041AB04-F3DD-EF21-C165-1669F83C5BC4}"/>
                </a:ext>
              </a:extLst>
            </p:cNvPr>
            <p:cNvSpPr txBox="1"/>
            <p:nvPr/>
          </p:nvSpPr>
          <p:spPr>
            <a:xfrm>
              <a:off x="7333148" y="1243429"/>
              <a:ext cx="130587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Graduados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EF887E60-23B2-FFE3-CFB6-1DFD2459F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2844" r="17322" b="18144"/>
            <a:stretch>
              <a:fillRect/>
            </a:stretch>
          </p:blipFill>
          <p:spPr>
            <a:xfrm>
              <a:off x="7737999" y="637384"/>
              <a:ext cx="386188" cy="470286"/>
            </a:xfrm>
            <a:prstGeom prst="rect">
              <a:avLst/>
            </a:prstGeom>
          </p:spPr>
        </p:pic>
        <p:sp>
          <p:nvSpPr>
            <p:cNvPr id="55" name="Google Shape;190;p5">
              <a:extLst>
                <a:ext uri="{FF2B5EF4-FFF2-40B4-BE49-F238E27FC236}">
                  <a16:creationId xmlns:a16="http://schemas.microsoft.com/office/drawing/2014/main" id="{5E2292B3-6A96-622B-5532-909645568A3C}"/>
                </a:ext>
              </a:extLst>
            </p:cNvPr>
            <p:cNvSpPr/>
            <p:nvPr/>
          </p:nvSpPr>
          <p:spPr>
            <a:xfrm>
              <a:off x="10037840" y="495978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92;p5">
              <a:extLst>
                <a:ext uri="{FF2B5EF4-FFF2-40B4-BE49-F238E27FC236}">
                  <a16:creationId xmlns:a16="http://schemas.microsoft.com/office/drawing/2014/main" id="{A83CAF48-050E-664C-0A3D-1C0784BE7CF1}"/>
                </a:ext>
              </a:extLst>
            </p:cNvPr>
            <p:cNvSpPr txBox="1"/>
            <p:nvPr/>
          </p:nvSpPr>
          <p:spPr>
            <a:xfrm>
              <a:off x="9835731" y="1253017"/>
              <a:ext cx="117631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Sincrónico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57" name="Gráfico 56" descr="Online meeting con relleno sólido">
              <a:extLst>
                <a:ext uri="{FF2B5EF4-FFF2-40B4-BE49-F238E27FC236}">
                  <a16:creationId xmlns:a16="http://schemas.microsoft.com/office/drawing/2014/main" id="{34DF04FF-CE8C-DB48-1728-B73ED9F0A4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108547" y="566685"/>
              <a:ext cx="578586" cy="578586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F7CF8643-EAD3-329C-E39A-09082A9B18C5}"/>
              </a:ext>
            </a:extLst>
          </p:cNvPr>
          <p:cNvSpPr txBox="1"/>
          <p:nvPr/>
        </p:nvSpPr>
        <p:spPr>
          <a:xfrm>
            <a:off x="6209190" y="2946354"/>
            <a:ext cx="5946952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Seminarios abiertos de Doctorado</a:t>
            </a:r>
          </a:p>
          <a:p>
            <a:pPr marL="492125" indent="95250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Cárceles y política penitenciaria</a:t>
            </a:r>
          </a:p>
          <a:p>
            <a:pPr marL="801688" indent="-214313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Derecho internacional y juzgamiento de graves violaciones de DDHH</a:t>
            </a:r>
          </a:p>
          <a:p>
            <a:pPr marL="492125" indent="95250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Fundamentos Filosóficos del Derecho Público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4D99D823-AF0C-6224-0F03-1B754D13BB67}"/>
              </a:ext>
            </a:extLst>
          </p:cNvPr>
          <p:cNvSpPr txBox="1"/>
          <p:nvPr/>
        </p:nvSpPr>
        <p:spPr>
          <a:xfrm>
            <a:off x="6169170" y="8543366"/>
            <a:ext cx="5837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00" indent="-495300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 en Derecho Penal y Derechos Humanos.</a:t>
            </a:r>
            <a:endParaRPr lang="es-AR" sz="16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  <a:p>
            <a:pPr marL="541338"/>
            <a:r>
              <a:rPr lang="es-AR" sz="1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En convenio con la </a:t>
            </a:r>
            <a:r>
              <a:rPr lang="es-A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Universidad Nacional de José C. Paz (UNPAZ), </a:t>
            </a:r>
            <a:r>
              <a:rPr lang="es-AR" sz="1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una reconstrucción dogmática del derecho penal desde una perspectiva latinoamericana, en línea con sus modelos de estado, de poder punitivo y sus tipos de marginación y discriminación social</a:t>
            </a:r>
          </a:p>
        </p:txBody>
      </p:sp>
      <p:grpSp>
        <p:nvGrpSpPr>
          <p:cNvPr id="70" name="Grupo 69">
            <a:extLst>
              <a:ext uri="{FF2B5EF4-FFF2-40B4-BE49-F238E27FC236}">
                <a16:creationId xmlns:a16="http://schemas.microsoft.com/office/drawing/2014/main" id="{48D2BCFB-7316-FAA4-0BBC-6D6EE15DE294}"/>
              </a:ext>
            </a:extLst>
          </p:cNvPr>
          <p:cNvGrpSpPr/>
          <p:nvPr/>
        </p:nvGrpSpPr>
        <p:grpSpPr>
          <a:xfrm>
            <a:off x="7147949" y="7214012"/>
            <a:ext cx="3678895" cy="1095553"/>
            <a:chOff x="7333148" y="495978"/>
            <a:chExt cx="3678895" cy="1095553"/>
          </a:xfrm>
        </p:grpSpPr>
        <p:sp>
          <p:nvSpPr>
            <p:cNvPr id="75" name="Google Shape;190;p5">
              <a:extLst>
                <a:ext uri="{FF2B5EF4-FFF2-40B4-BE49-F238E27FC236}">
                  <a16:creationId xmlns:a16="http://schemas.microsoft.com/office/drawing/2014/main" id="{F5CC1B28-1D19-2627-3E8B-A41C0478BE91}"/>
                </a:ext>
              </a:extLst>
            </p:cNvPr>
            <p:cNvSpPr/>
            <p:nvPr/>
          </p:nvSpPr>
          <p:spPr>
            <a:xfrm>
              <a:off x="7575898" y="522340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92;p5">
              <a:extLst>
                <a:ext uri="{FF2B5EF4-FFF2-40B4-BE49-F238E27FC236}">
                  <a16:creationId xmlns:a16="http://schemas.microsoft.com/office/drawing/2014/main" id="{09793813-1E42-35EA-BE82-5CE5234EE060}"/>
                </a:ext>
              </a:extLst>
            </p:cNvPr>
            <p:cNvSpPr txBox="1"/>
            <p:nvPr/>
          </p:nvSpPr>
          <p:spPr>
            <a:xfrm>
              <a:off x="7333148" y="1243429"/>
              <a:ext cx="130587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Graduados</a:t>
              </a:r>
              <a:r>
                <a:rPr lang="es-AR" sz="1600" dirty="0">
                  <a:solidFill>
                    <a:srgbClr val="344738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.</a:t>
              </a: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 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81" name="Imagen 80">
              <a:extLst>
                <a:ext uri="{FF2B5EF4-FFF2-40B4-BE49-F238E27FC236}">
                  <a16:creationId xmlns:a16="http://schemas.microsoft.com/office/drawing/2014/main" id="{392DD183-E6A0-2445-4F55-F5304E82E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2844" r="17322" b="18144"/>
            <a:stretch>
              <a:fillRect/>
            </a:stretch>
          </p:blipFill>
          <p:spPr>
            <a:xfrm>
              <a:off x="7737999" y="637384"/>
              <a:ext cx="386188" cy="470286"/>
            </a:xfrm>
            <a:prstGeom prst="rect">
              <a:avLst/>
            </a:prstGeom>
          </p:spPr>
        </p:pic>
        <p:sp>
          <p:nvSpPr>
            <p:cNvPr id="93" name="Google Shape;190;p5">
              <a:extLst>
                <a:ext uri="{FF2B5EF4-FFF2-40B4-BE49-F238E27FC236}">
                  <a16:creationId xmlns:a16="http://schemas.microsoft.com/office/drawing/2014/main" id="{CAE1A3A5-B0C3-BE84-7B49-939FBFF47746}"/>
                </a:ext>
              </a:extLst>
            </p:cNvPr>
            <p:cNvSpPr/>
            <p:nvPr/>
          </p:nvSpPr>
          <p:spPr>
            <a:xfrm>
              <a:off x="10037840" y="495978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92;p5">
              <a:extLst>
                <a:ext uri="{FF2B5EF4-FFF2-40B4-BE49-F238E27FC236}">
                  <a16:creationId xmlns:a16="http://schemas.microsoft.com/office/drawing/2014/main" id="{E590C3E6-5FA0-18B5-0185-B07558C1E289}"/>
                </a:ext>
              </a:extLst>
            </p:cNvPr>
            <p:cNvSpPr txBox="1"/>
            <p:nvPr/>
          </p:nvSpPr>
          <p:spPr>
            <a:xfrm>
              <a:off x="9835731" y="1253017"/>
              <a:ext cx="117631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Sincrónico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99" name="Gráfico 98" descr="Online meeting con relleno sólido">
              <a:extLst>
                <a:ext uri="{FF2B5EF4-FFF2-40B4-BE49-F238E27FC236}">
                  <a16:creationId xmlns:a16="http://schemas.microsoft.com/office/drawing/2014/main" id="{CDF80670-B3CA-5217-5610-FE56CA7575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108547" y="566685"/>
              <a:ext cx="578586" cy="578586"/>
            </a:xfrm>
            <a:prstGeom prst="rect">
              <a:avLst/>
            </a:prstGeom>
          </p:spPr>
        </p:pic>
      </p:grp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EBC4619B-D5A9-BFD2-EFFB-85540B56ED01}"/>
              </a:ext>
            </a:extLst>
          </p:cNvPr>
          <p:cNvSpPr txBox="1"/>
          <p:nvPr/>
        </p:nvSpPr>
        <p:spPr>
          <a:xfrm>
            <a:off x="6202043" y="-5395455"/>
            <a:ext cx="5837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El rol judicial y el desafío de las tecnologías emergentes</a:t>
            </a:r>
            <a:endParaRPr lang="es-AR" sz="12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C8FA4A5F-C912-F244-8533-DA32E7F4CB04}"/>
              </a:ext>
            </a:extLst>
          </p:cNvPr>
          <p:cNvSpPr txBox="1"/>
          <p:nvPr/>
        </p:nvSpPr>
        <p:spPr>
          <a:xfrm>
            <a:off x="6218837" y="-4661475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Estrategias jurídicas ante la emergencia climática. </a:t>
            </a:r>
          </a:p>
        </p:txBody>
      </p:sp>
      <p:grpSp>
        <p:nvGrpSpPr>
          <p:cNvPr id="102" name="Grupo 101">
            <a:extLst>
              <a:ext uri="{FF2B5EF4-FFF2-40B4-BE49-F238E27FC236}">
                <a16:creationId xmlns:a16="http://schemas.microsoft.com/office/drawing/2014/main" id="{029498EE-51BE-AF82-3686-F4969E47453F}"/>
              </a:ext>
            </a:extLst>
          </p:cNvPr>
          <p:cNvGrpSpPr/>
          <p:nvPr/>
        </p:nvGrpSpPr>
        <p:grpSpPr>
          <a:xfrm>
            <a:off x="6785207" y="-6542832"/>
            <a:ext cx="4063902" cy="1095553"/>
            <a:chOff x="6960018" y="495978"/>
            <a:chExt cx="4063902" cy="1095553"/>
          </a:xfrm>
        </p:grpSpPr>
        <p:grpSp>
          <p:nvGrpSpPr>
            <p:cNvPr id="103" name="Grupo 102">
              <a:extLst>
                <a:ext uri="{FF2B5EF4-FFF2-40B4-BE49-F238E27FC236}">
                  <a16:creationId xmlns:a16="http://schemas.microsoft.com/office/drawing/2014/main" id="{145C3924-2872-DFF8-E9CA-F9B8D697ADB4}"/>
                </a:ext>
              </a:extLst>
            </p:cNvPr>
            <p:cNvGrpSpPr/>
            <p:nvPr/>
          </p:nvGrpSpPr>
          <p:grpSpPr>
            <a:xfrm>
              <a:off x="9847608" y="495978"/>
              <a:ext cx="1176312" cy="1095553"/>
              <a:chOff x="9847608" y="495978"/>
              <a:chExt cx="1176312" cy="1095553"/>
            </a:xfrm>
          </p:grpSpPr>
          <p:sp>
            <p:nvSpPr>
              <p:cNvPr id="108" name="Google Shape;192;p5">
                <a:extLst>
                  <a:ext uri="{FF2B5EF4-FFF2-40B4-BE49-F238E27FC236}">
                    <a16:creationId xmlns:a16="http://schemas.microsoft.com/office/drawing/2014/main" id="{00131E16-274D-6602-70C3-0F3E301C0A6A}"/>
                  </a:ext>
                </a:extLst>
              </p:cNvPr>
              <p:cNvSpPr txBox="1"/>
              <p:nvPr/>
            </p:nvSpPr>
            <p:spPr>
              <a:xfrm>
                <a:off x="9847608" y="1253017"/>
                <a:ext cx="1176312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AR" sz="1600" dirty="0">
                    <a:solidFill>
                      <a:schemeClr val="bg1"/>
                    </a:solidFill>
                    <a:latin typeface="Rockwell" panose="02060603020205020403" pitchFamily="18" charset="77"/>
                    <a:cs typeface="Calibri"/>
                    <a:sym typeface="Calibri"/>
                  </a:rPr>
                  <a:t>Sincrónico</a:t>
                </a:r>
                <a:endParaRPr dirty="0">
                  <a:solidFill>
                    <a:schemeClr val="bg1"/>
                  </a:solidFill>
                  <a:latin typeface="Rockwell" panose="02060603020205020403" pitchFamily="18" charset="77"/>
                </a:endParaRPr>
              </a:p>
            </p:txBody>
          </p:sp>
          <p:grpSp>
            <p:nvGrpSpPr>
              <p:cNvPr id="109" name="Grupo 108">
                <a:extLst>
                  <a:ext uri="{FF2B5EF4-FFF2-40B4-BE49-F238E27FC236}">
                    <a16:creationId xmlns:a16="http://schemas.microsoft.com/office/drawing/2014/main" id="{1BF170DD-96B0-D921-F227-8F9E2457AC37}"/>
                  </a:ext>
                </a:extLst>
              </p:cNvPr>
              <p:cNvGrpSpPr/>
              <p:nvPr/>
            </p:nvGrpSpPr>
            <p:grpSpPr>
              <a:xfrm>
                <a:off x="10049717" y="495978"/>
                <a:ext cx="720000" cy="720000"/>
                <a:chOff x="10049717" y="495978"/>
                <a:chExt cx="720000" cy="720000"/>
              </a:xfrm>
            </p:grpSpPr>
            <p:sp>
              <p:nvSpPr>
                <p:cNvPr id="110" name="Google Shape;190;p5">
                  <a:extLst>
                    <a:ext uri="{FF2B5EF4-FFF2-40B4-BE49-F238E27FC236}">
                      <a16:creationId xmlns:a16="http://schemas.microsoft.com/office/drawing/2014/main" id="{DA88B262-7921-4071-962B-FE3744DD56EA}"/>
                    </a:ext>
                  </a:extLst>
                </p:cNvPr>
                <p:cNvSpPr/>
                <p:nvPr/>
              </p:nvSpPr>
              <p:spPr>
                <a:xfrm>
                  <a:off x="10049717" y="495978"/>
                  <a:ext cx="720000" cy="720000"/>
                </a:xfrm>
                <a:prstGeom prst="ellipse">
                  <a:avLst/>
                </a:prstGeom>
                <a:solidFill>
                  <a:srgbClr val="84A59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11" name="Gráfico 110" descr="Online meeting con relleno sólido">
                  <a:extLst>
                    <a:ext uri="{FF2B5EF4-FFF2-40B4-BE49-F238E27FC236}">
                      <a16:creationId xmlns:a16="http://schemas.microsoft.com/office/drawing/2014/main" id="{FB7D622E-CEB5-818F-547D-E1359C4E02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20424" y="566685"/>
                  <a:ext cx="578586" cy="5785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4" name="Google Shape;189;p5">
              <a:extLst>
                <a:ext uri="{FF2B5EF4-FFF2-40B4-BE49-F238E27FC236}">
                  <a16:creationId xmlns:a16="http://schemas.microsoft.com/office/drawing/2014/main" id="{3DAB9C95-6839-F73D-39EA-0ED51C9328A7}"/>
                </a:ext>
              </a:extLst>
            </p:cNvPr>
            <p:cNvGrpSpPr/>
            <p:nvPr/>
          </p:nvGrpSpPr>
          <p:grpSpPr>
            <a:xfrm>
              <a:off x="7587775" y="522340"/>
              <a:ext cx="720000" cy="720000"/>
              <a:chOff x="294444" y="3231715"/>
              <a:chExt cx="720000" cy="720000"/>
            </a:xfrm>
          </p:grpSpPr>
          <p:sp>
            <p:nvSpPr>
              <p:cNvPr id="106" name="Google Shape;190;p5">
                <a:extLst>
                  <a:ext uri="{FF2B5EF4-FFF2-40B4-BE49-F238E27FC236}">
                    <a16:creationId xmlns:a16="http://schemas.microsoft.com/office/drawing/2014/main" id="{568EEB1D-DF8B-1654-1114-88C1A6E63EA6}"/>
                  </a:ext>
                </a:extLst>
              </p:cNvPr>
              <p:cNvSpPr/>
              <p:nvPr/>
            </p:nvSpPr>
            <p:spPr>
              <a:xfrm>
                <a:off x="294444" y="3231715"/>
                <a:ext cx="720000" cy="720000"/>
              </a:xfrm>
              <a:prstGeom prst="ellipse">
                <a:avLst/>
              </a:prstGeom>
              <a:solidFill>
                <a:srgbClr val="84A5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7" name="Google Shape;191;p5" descr="Usuarios">
                <a:extLst>
                  <a:ext uri="{FF2B5EF4-FFF2-40B4-BE49-F238E27FC236}">
                    <a16:creationId xmlns:a16="http://schemas.microsoft.com/office/drawing/2014/main" id="{4B120F85-55E6-1B53-FE9A-D51F4FC58465}"/>
                  </a:ext>
                </a:extLst>
              </p:cNvPr>
              <p:cNvPicPr preferRelativeResize="0"/>
              <p:nvPr/>
            </p:nvPicPr>
            <p:blipFill rotWithShape="1">
              <a:blip r:embed="rId21">
                <a:alphaModFix/>
              </a:blip>
              <a:srcRect/>
              <a:stretch/>
            </p:blipFill>
            <p:spPr>
              <a:xfrm>
                <a:off x="308194" y="3265908"/>
                <a:ext cx="664366" cy="66436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5" name="Google Shape;192;p5">
              <a:extLst>
                <a:ext uri="{FF2B5EF4-FFF2-40B4-BE49-F238E27FC236}">
                  <a16:creationId xmlns:a16="http://schemas.microsoft.com/office/drawing/2014/main" id="{44B61B64-6579-D838-6726-70F6F45BEA84}"/>
                </a:ext>
              </a:extLst>
            </p:cNvPr>
            <p:cNvSpPr txBox="1"/>
            <p:nvPr/>
          </p:nvSpPr>
          <p:spPr>
            <a:xfrm>
              <a:off x="6960018" y="1243429"/>
              <a:ext cx="197551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ea typeface="Calibri"/>
                  <a:cs typeface="Calibri"/>
                  <a:sym typeface="Calibri"/>
                </a:rPr>
                <a:t>Público en General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</p:grp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7735D132-71BE-415B-462C-7D677018E60A}"/>
              </a:ext>
            </a:extLst>
          </p:cNvPr>
          <p:cNvSpPr txBox="1"/>
          <p:nvPr/>
        </p:nvSpPr>
        <p:spPr>
          <a:xfrm>
            <a:off x="6228997" y="-3927495"/>
            <a:ext cx="578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3.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Derecho al hábitat y derecho a la ciudad</a:t>
            </a: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7F922412-4F43-3B7D-0F88-8897B56D76C3}"/>
              </a:ext>
            </a:extLst>
          </p:cNvPr>
          <p:cNvSpPr txBox="1"/>
          <p:nvPr/>
        </p:nvSpPr>
        <p:spPr>
          <a:xfrm>
            <a:off x="6228997" y="-3439736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4.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Diplomatura derecho del trabajo y justicia social</a:t>
            </a:r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632C555C-A4CA-26C6-1BCC-B94423A49604}"/>
              </a:ext>
            </a:extLst>
          </p:cNvPr>
          <p:cNvSpPr txBox="1"/>
          <p:nvPr/>
        </p:nvSpPr>
        <p:spPr>
          <a:xfrm>
            <a:off x="6212825" y="-2705756"/>
            <a:ext cx="5788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5. 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Doctrina social de la iglesia y doctrina franciscana</a:t>
            </a:r>
            <a:endParaRPr lang="es-AR" sz="12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</p:txBody>
      </p:sp>
      <p:sp>
        <p:nvSpPr>
          <p:cNvPr id="115" name="CuadroTexto 114">
            <a:extLst>
              <a:ext uri="{FF2B5EF4-FFF2-40B4-BE49-F238E27FC236}">
                <a16:creationId xmlns:a16="http://schemas.microsoft.com/office/drawing/2014/main" id="{F853D4AA-BD15-1EBF-75D2-7C5F90664A69}"/>
              </a:ext>
            </a:extLst>
          </p:cNvPr>
          <p:cNvSpPr txBox="1"/>
          <p:nvPr/>
        </p:nvSpPr>
        <p:spPr>
          <a:xfrm>
            <a:off x="6222124" y="-1971776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6.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El mito de la solución tecnológica: tecno-</a:t>
            </a:r>
            <a:r>
              <a:rPr lang="es-AR" sz="1600" dirty="0" err="1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solucionismo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y función judicial</a:t>
            </a:r>
          </a:p>
        </p:txBody>
      </p: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BD474855-0A5E-A83A-4E47-9D933A25162E}"/>
              </a:ext>
            </a:extLst>
          </p:cNvPr>
          <p:cNvSpPr txBox="1"/>
          <p:nvPr/>
        </p:nvSpPr>
        <p:spPr>
          <a:xfrm>
            <a:off x="6232284" y="-1237796"/>
            <a:ext cx="578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7.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Justicia en la frontera: pánicos morales, reforma juvenil y el derecho a restaurar</a:t>
            </a:r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7A06D2FA-BB59-27BE-5651-CE4865D8A144}"/>
              </a:ext>
            </a:extLst>
          </p:cNvPr>
          <p:cNvSpPr txBox="1"/>
          <p:nvPr/>
        </p:nvSpPr>
        <p:spPr>
          <a:xfrm>
            <a:off x="6232284" y="-503817"/>
            <a:ext cx="578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24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8.</a:t>
            </a:r>
            <a:r>
              <a:rPr lang="es-AR" sz="16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Narcomenudeo y política criminal local</a:t>
            </a:r>
          </a:p>
        </p:txBody>
      </p:sp>
    </p:spTree>
    <p:extLst>
      <p:ext uri="{BB962C8B-B14F-4D97-AF65-F5344CB8AC3E}">
        <p14:creationId xmlns:p14="http://schemas.microsoft.com/office/powerpoint/2010/main" val="3479333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13457B-F138-F5AE-6CE1-9A6079EC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E0FACFB3-7C23-864C-DE0E-FAF0D2008BAD}"/>
              </a:ext>
            </a:extLst>
          </p:cNvPr>
          <p:cNvGrpSpPr/>
          <p:nvPr/>
        </p:nvGrpSpPr>
        <p:grpSpPr>
          <a:xfrm rot="5400000">
            <a:off x="-2962346" y="465204"/>
            <a:ext cx="5907159" cy="5948166"/>
            <a:chOff x="3153322" y="440149"/>
            <a:chExt cx="5907159" cy="5948166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70AE9A2-B71C-849A-DEDA-2C2BD3E0E2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2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D137312A-E285-D8E1-1E80-3D7CDC21F906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25D0B9F3-28C0-51D6-1E33-61DD7A9071C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76" name="Grupo 75">
                  <a:extLst>
                    <a:ext uri="{FF2B5EF4-FFF2-40B4-BE49-F238E27FC236}">
                      <a16:creationId xmlns:a16="http://schemas.microsoft.com/office/drawing/2014/main" id="{13B7FE95-FE38-3826-7FA7-B372615691C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78" name="Elipse 77">
                    <a:extLst>
                      <a:ext uri="{FF2B5EF4-FFF2-40B4-BE49-F238E27FC236}">
                        <a16:creationId xmlns:a16="http://schemas.microsoft.com/office/drawing/2014/main" id="{9B229332-7817-7358-C9F6-3C5D6EDEAC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79" name="Elipse 78">
                    <a:extLst>
                      <a:ext uri="{FF2B5EF4-FFF2-40B4-BE49-F238E27FC236}">
                        <a16:creationId xmlns:a16="http://schemas.microsoft.com/office/drawing/2014/main" id="{FD2D2B48-7442-C20D-D43D-5064E29BB9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77" name="Imagen 76">
                  <a:extLst>
                    <a:ext uri="{FF2B5EF4-FFF2-40B4-BE49-F238E27FC236}">
                      <a16:creationId xmlns:a16="http://schemas.microsoft.com/office/drawing/2014/main" id="{4F21A501-23FA-CF31-0EA1-0C57E50A08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B2B9150F-4DB4-4581-3EC8-DBD2244E2AA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68F31E4B-A501-E351-35C6-992A88F95B1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74" name="Elipse 73">
                  <a:extLst>
                    <a:ext uri="{FF2B5EF4-FFF2-40B4-BE49-F238E27FC236}">
                      <a16:creationId xmlns:a16="http://schemas.microsoft.com/office/drawing/2014/main" id="{3EAD8959-F58E-C087-35EE-B15B35CAEC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72" name="Gráfico 71" descr="Rompecabezas">
                <a:extLst>
                  <a:ext uri="{FF2B5EF4-FFF2-40B4-BE49-F238E27FC236}">
                    <a16:creationId xmlns:a16="http://schemas.microsoft.com/office/drawing/2014/main" id="{B5708FB6-0D30-A8FA-1EA5-92482170B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5713D972-A869-3D13-CB79-55BD6A975689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EBCCF372-C379-509B-DCF9-3E2167682B0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46" name="Grupo 45">
                  <a:extLst>
                    <a:ext uri="{FF2B5EF4-FFF2-40B4-BE49-F238E27FC236}">
                      <a16:creationId xmlns:a16="http://schemas.microsoft.com/office/drawing/2014/main" id="{4FBA8835-F274-04BF-25F7-1868DFFCA4D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48" name="Elipse 47">
                    <a:extLst>
                      <a:ext uri="{FF2B5EF4-FFF2-40B4-BE49-F238E27FC236}">
                        <a16:creationId xmlns:a16="http://schemas.microsoft.com/office/drawing/2014/main" id="{16BEFFA2-0C38-DD6E-3211-34D3D7FDE0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9" name="Elipse 48">
                    <a:extLst>
                      <a:ext uri="{FF2B5EF4-FFF2-40B4-BE49-F238E27FC236}">
                        <a16:creationId xmlns:a16="http://schemas.microsoft.com/office/drawing/2014/main" id="{4E0E7801-9BE2-64A8-4581-CB11B4A194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47" name="Imagen 46">
                  <a:extLst>
                    <a:ext uri="{FF2B5EF4-FFF2-40B4-BE49-F238E27FC236}">
                      <a16:creationId xmlns:a16="http://schemas.microsoft.com/office/drawing/2014/main" id="{C1A63922-BC02-1F5A-E26C-73D3173270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49B9CDD6-26B9-142C-18F7-112B89F802C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44" name="Elipse 43">
                  <a:extLst>
                    <a:ext uri="{FF2B5EF4-FFF2-40B4-BE49-F238E27FC236}">
                      <a16:creationId xmlns:a16="http://schemas.microsoft.com/office/drawing/2014/main" id="{62EE2F7D-9711-528C-1701-59C87ECAE5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45" name="Elipse 44">
                  <a:extLst>
                    <a:ext uri="{FF2B5EF4-FFF2-40B4-BE49-F238E27FC236}">
                      <a16:creationId xmlns:a16="http://schemas.microsoft.com/office/drawing/2014/main" id="{B6065BDC-93F1-58FC-FC09-4FEBC4BB04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43" name="Gráfico 42" descr="Piezas de rompecabezas">
                <a:extLst>
                  <a:ext uri="{FF2B5EF4-FFF2-40B4-BE49-F238E27FC236}">
                    <a16:creationId xmlns:a16="http://schemas.microsoft.com/office/drawing/2014/main" id="{A403FBF9-F873-776E-878E-44E8FF722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60AC7FA0-993B-F715-21B7-BDD1267BA6B6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EFDA476B-F539-6114-F8FE-DFB8F1B6B82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E0D22115-BB11-4243-386D-887F77283EF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id="{1F85A70A-2185-3B91-1A5A-E535433869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0" name="Elipse 39">
                    <a:extLst>
                      <a:ext uri="{FF2B5EF4-FFF2-40B4-BE49-F238E27FC236}">
                        <a16:creationId xmlns:a16="http://schemas.microsoft.com/office/drawing/2014/main" id="{EA00081D-CDFD-5ACA-E3DA-2B41EC2B9E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38" name="Imagen 37">
                  <a:extLst>
                    <a:ext uri="{FF2B5EF4-FFF2-40B4-BE49-F238E27FC236}">
                      <a16:creationId xmlns:a16="http://schemas.microsoft.com/office/drawing/2014/main" id="{C20D4EF4-E63C-3333-BB10-0AEA60C9D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5D1BCDCC-CCB8-B6D6-F05D-EF0AB9A7A09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35" name="Elipse 34">
                  <a:extLst>
                    <a:ext uri="{FF2B5EF4-FFF2-40B4-BE49-F238E27FC236}">
                      <a16:creationId xmlns:a16="http://schemas.microsoft.com/office/drawing/2014/main" id="{8FEA2749-C5D6-C45A-F0C5-82C6E8BE10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36" name="Elipse 35">
                  <a:extLst>
                    <a:ext uri="{FF2B5EF4-FFF2-40B4-BE49-F238E27FC236}">
                      <a16:creationId xmlns:a16="http://schemas.microsoft.com/office/drawing/2014/main" id="{EDE6135B-F211-C815-0A22-58A6045373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34" name="Gráfico 33" descr="Diploma enrollado">
                <a:extLst>
                  <a:ext uri="{FF2B5EF4-FFF2-40B4-BE49-F238E27FC236}">
                    <a16:creationId xmlns:a16="http://schemas.microsoft.com/office/drawing/2014/main" id="{5B151BDE-8D5B-396F-464E-5ED6DF3C8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8977545">
                <a:off x="5512818" y="5061390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8A3AF9A8-520D-C853-03E1-3647D3BAB798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17" name="Grupo 16">
                <a:extLst>
                  <a:ext uri="{FF2B5EF4-FFF2-40B4-BE49-F238E27FC236}">
                    <a16:creationId xmlns:a16="http://schemas.microsoft.com/office/drawing/2014/main" id="{1CAB68A2-427B-6EC8-8A2A-1A1942AA400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FEAF50DF-88F9-E3DF-4CEA-E1ABABA9152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77B2BCE3-6D86-DBD0-D65B-4369A5D432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31" name="Elipse 30">
                    <a:extLst>
                      <a:ext uri="{FF2B5EF4-FFF2-40B4-BE49-F238E27FC236}">
                        <a16:creationId xmlns:a16="http://schemas.microsoft.com/office/drawing/2014/main" id="{5AF7108E-C321-0077-7023-D766DEC170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26" name="Imagen 25">
                  <a:extLst>
                    <a:ext uri="{FF2B5EF4-FFF2-40B4-BE49-F238E27FC236}">
                      <a16:creationId xmlns:a16="http://schemas.microsoft.com/office/drawing/2014/main" id="{1E60951D-9941-09FF-FAF4-C3F5E4BEA0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04E50D61-E553-A778-E0D6-38D1DF9F615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23" name="Elipse 22">
                  <a:extLst>
                    <a:ext uri="{FF2B5EF4-FFF2-40B4-BE49-F238E27FC236}">
                      <a16:creationId xmlns:a16="http://schemas.microsoft.com/office/drawing/2014/main" id="{596BF18C-1980-20CA-4DAA-EBB25D7E60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24" name="Elipse 23">
                  <a:extLst>
                    <a:ext uri="{FF2B5EF4-FFF2-40B4-BE49-F238E27FC236}">
                      <a16:creationId xmlns:a16="http://schemas.microsoft.com/office/drawing/2014/main" id="{471282CC-5157-E70A-E078-AD0BF25C99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22" name="Gráfico 21" descr="Birrete">
                <a:extLst>
                  <a:ext uri="{FF2B5EF4-FFF2-40B4-BE49-F238E27FC236}">
                    <a16:creationId xmlns:a16="http://schemas.microsoft.com/office/drawing/2014/main" id="{E3B8717B-DE29-535C-DA1E-D79BCB4BB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6200000"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pic>
        <p:nvPicPr>
          <p:cNvPr id="93" name="Gráfico 92" descr="Aula de clases con relleno sólido">
            <a:extLst>
              <a:ext uri="{FF2B5EF4-FFF2-40B4-BE49-F238E27FC236}">
                <a16:creationId xmlns:a16="http://schemas.microsoft.com/office/drawing/2014/main" id="{0EC2838D-C5A8-AA60-DAA9-7EEE44FF70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51638" y="2215907"/>
            <a:ext cx="1859248" cy="2191301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id="{F04E4E20-AACE-4938-C126-577E0C7E7E6C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24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283470" y="-340261"/>
            <a:ext cx="2463021" cy="2463021"/>
          </a:xfrm>
          <a:prstGeom prst="ellipse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9F71751-53A9-32F3-5BD7-7FE15BEEC717}"/>
              </a:ext>
            </a:extLst>
          </p:cNvPr>
          <p:cNvSpPr txBox="1"/>
          <p:nvPr/>
        </p:nvSpPr>
        <p:spPr>
          <a:xfrm>
            <a:off x="740426" y="36718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7DAEA72-921A-50A1-9714-2C731F97765F}"/>
              </a:ext>
            </a:extLst>
          </p:cNvPr>
          <p:cNvSpPr txBox="1"/>
          <p:nvPr/>
        </p:nvSpPr>
        <p:spPr>
          <a:xfrm>
            <a:off x="3130658" y="3192701"/>
            <a:ext cx="20789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5779150-0022-ECE8-396F-10E8B54B1D9D}"/>
              </a:ext>
            </a:extLst>
          </p:cNvPr>
          <p:cNvSpPr txBox="1"/>
          <p:nvPr/>
        </p:nvSpPr>
        <p:spPr>
          <a:xfrm>
            <a:off x="6169170" y="1825332"/>
            <a:ext cx="5837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00" indent="-495300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 en Derecho Penal y Derechos Humanos.</a:t>
            </a:r>
            <a:endParaRPr lang="es-AR" sz="16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  <a:p>
            <a:pPr marL="541338"/>
            <a:r>
              <a:rPr lang="es-AR" sz="1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En convenio con la </a:t>
            </a:r>
            <a:r>
              <a:rPr lang="es-A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Universidad Nacional de José C. Paz (UNPAZ), </a:t>
            </a:r>
            <a:r>
              <a:rPr lang="es-AR" sz="1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una reconstrucción dogmática del derecho penal desde una perspectiva latinoamericana, en línea con sus modelos de estado, de poder punitivo y sus tipos de marginación y discriminación social</a:t>
            </a:r>
          </a:p>
        </p:txBody>
      </p:sp>
      <p:grpSp>
        <p:nvGrpSpPr>
          <p:cNvPr id="66" name="Grupo 65">
            <a:extLst>
              <a:ext uri="{FF2B5EF4-FFF2-40B4-BE49-F238E27FC236}">
                <a16:creationId xmlns:a16="http://schemas.microsoft.com/office/drawing/2014/main" id="{EA9A5E0E-B9F4-26D8-AD38-C72E364B51F8}"/>
              </a:ext>
            </a:extLst>
          </p:cNvPr>
          <p:cNvGrpSpPr/>
          <p:nvPr/>
        </p:nvGrpSpPr>
        <p:grpSpPr>
          <a:xfrm>
            <a:off x="7147949" y="495978"/>
            <a:ext cx="3678895" cy="1095553"/>
            <a:chOff x="7333148" y="495978"/>
            <a:chExt cx="3678895" cy="1095553"/>
          </a:xfrm>
        </p:grpSpPr>
        <p:sp>
          <p:nvSpPr>
            <p:cNvPr id="30" name="Google Shape;190;p5">
              <a:extLst>
                <a:ext uri="{FF2B5EF4-FFF2-40B4-BE49-F238E27FC236}">
                  <a16:creationId xmlns:a16="http://schemas.microsoft.com/office/drawing/2014/main" id="{F7ADA996-AFC0-26D4-395A-522D594B4344}"/>
                </a:ext>
              </a:extLst>
            </p:cNvPr>
            <p:cNvSpPr/>
            <p:nvPr/>
          </p:nvSpPr>
          <p:spPr>
            <a:xfrm>
              <a:off x="7575898" y="522340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92;p5">
              <a:extLst>
                <a:ext uri="{FF2B5EF4-FFF2-40B4-BE49-F238E27FC236}">
                  <a16:creationId xmlns:a16="http://schemas.microsoft.com/office/drawing/2014/main" id="{57329C1D-110D-57CC-E3B1-6FBE7661B6BA}"/>
                </a:ext>
              </a:extLst>
            </p:cNvPr>
            <p:cNvSpPr txBox="1"/>
            <p:nvPr/>
          </p:nvSpPr>
          <p:spPr>
            <a:xfrm>
              <a:off x="7333148" y="1243429"/>
              <a:ext cx="130587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Graduados</a:t>
              </a:r>
              <a:r>
                <a:rPr lang="es-AR" sz="1600" dirty="0">
                  <a:solidFill>
                    <a:srgbClr val="344738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.</a:t>
              </a: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 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52" name="Imagen 51">
              <a:extLst>
                <a:ext uri="{FF2B5EF4-FFF2-40B4-BE49-F238E27FC236}">
                  <a16:creationId xmlns:a16="http://schemas.microsoft.com/office/drawing/2014/main" id="{09340FD8-EA65-3BEE-5093-3C9487A5F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2844" r="17322" b="18144"/>
            <a:stretch>
              <a:fillRect/>
            </a:stretch>
          </p:blipFill>
          <p:spPr>
            <a:xfrm>
              <a:off x="7737999" y="637384"/>
              <a:ext cx="386188" cy="470286"/>
            </a:xfrm>
            <a:prstGeom prst="rect">
              <a:avLst/>
            </a:prstGeom>
          </p:spPr>
        </p:pic>
        <p:sp>
          <p:nvSpPr>
            <p:cNvPr id="53" name="Google Shape;190;p5">
              <a:extLst>
                <a:ext uri="{FF2B5EF4-FFF2-40B4-BE49-F238E27FC236}">
                  <a16:creationId xmlns:a16="http://schemas.microsoft.com/office/drawing/2014/main" id="{0EA734C1-DC31-48D0-7E69-114C4F9ACF32}"/>
                </a:ext>
              </a:extLst>
            </p:cNvPr>
            <p:cNvSpPr/>
            <p:nvPr/>
          </p:nvSpPr>
          <p:spPr>
            <a:xfrm>
              <a:off x="10037840" y="495978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92;p5">
              <a:extLst>
                <a:ext uri="{FF2B5EF4-FFF2-40B4-BE49-F238E27FC236}">
                  <a16:creationId xmlns:a16="http://schemas.microsoft.com/office/drawing/2014/main" id="{BB3C29C2-2822-D824-89C8-C072EDCCA5E8}"/>
                </a:ext>
              </a:extLst>
            </p:cNvPr>
            <p:cNvSpPr txBox="1"/>
            <p:nvPr/>
          </p:nvSpPr>
          <p:spPr>
            <a:xfrm>
              <a:off x="9835731" y="1253017"/>
              <a:ext cx="117631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Sincrónico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55" name="Gráfico 54" descr="Online meeting con relleno sólido">
              <a:extLst>
                <a:ext uri="{FF2B5EF4-FFF2-40B4-BE49-F238E27FC236}">
                  <a16:creationId xmlns:a16="http://schemas.microsoft.com/office/drawing/2014/main" id="{CDD389C6-99DC-A9DE-0857-4CB1555F7E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108547" y="566685"/>
              <a:ext cx="578586" cy="578586"/>
            </a:xfrm>
            <a:prstGeom prst="rect">
              <a:avLst/>
            </a:prstGeom>
          </p:spPr>
        </p:pic>
      </p:grpSp>
      <p:sp>
        <p:nvSpPr>
          <p:cNvPr id="82" name="Rectángulo redondeado 81">
            <a:extLst>
              <a:ext uri="{FF2B5EF4-FFF2-40B4-BE49-F238E27FC236}">
                <a16:creationId xmlns:a16="http://schemas.microsoft.com/office/drawing/2014/main" id="{5C227FBD-CA5A-DA72-A7CF-15118A7FD0DA}"/>
              </a:ext>
            </a:extLst>
          </p:cNvPr>
          <p:cNvSpPr/>
          <p:nvPr/>
        </p:nvSpPr>
        <p:spPr>
          <a:xfrm>
            <a:off x="-13817470" y="1406864"/>
            <a:ext cx="13389303" cy="423804"/>
          </a:xfrm>
          <a:prstGeom prst="roundRect">
            <a:avLst>
              <a:gd name="adj" fmla="val 50000"/>
            </a:avLst>
          </a:prstGeom>
          <a:solidFill>
            <a:srgbClr val="84A5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84" name="Grupo 83">
            <a:extLst>
              <a:ext uri="{FF2B5EF4-FFF2-40B4-BE49-F238E27FC236}">
                <a16:creationId xmlns:a16="http://schemas.microsoft.com/office/drawing/2014/main" id="{EB4A93DB-47BF-8444-FDAF-EED72DF23875}"/>
              </a:ext>
            </a:extLst>
          </p:cNvPr>
          <p:cNvGrpSpPr>
            <a:grpSpLocks noChangeAspect="1"/>
          </p:cNvGrpSpPr>
          <p:nvPr/>
        </p:nvGrpSpPr>
        <p:grpSpPr>
          <a:xfrm>
            <a:off x="-2131837" y="1321012"/>
            <a:ext cx="1188915" cy="1188915"/>
            <a:chOff x="5376000" y="424551"/>
            <a:chExt cx="1440000" cy="1440000"/>
          </a:xfrm>
        </p:grpSpPr>
        <p:grpSp>
          <p:nvGrpSpPr>
            <p:cNvPr id="85" name="Grupo 84">
              <a:extLst>
                <a:ext uri="{FF2B5EF4-FFF2-40B4-BE49-F238E27FC236}">
                  <a16:creationId xmlns:a16="http://schemas.microsoft.com/office/drawing/2014/main" id="{222C5119-BB16-977E-12B4-45D62D4CABF9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73045" y="937417"/>
              <a:ext cx="395806" cy="395806"/>
              <a:chOff x="5376000" y="447701"/>
              <a:chExt cx="1440000" cy="1440000"/>
            </a:xfrm>
          </p:grpSpPr>
          <p:grpSp>
            <p:nvGrpSpPr>
              <p:cNvPr id="90" name="Grupo 89">
                <a:extLst>
                  <a:ext uri="{FF2B5EF4-FFF2-40B4-BE49-F238E27FC236}">
                    <a16:creationId xmlns:a16="http://schemas.microsoft.com/office/drawing/2014/main" id="{0C20815C-584B-CFDE-5A62-2924506C712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4770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92" name="Elipse 91">
                  <a:extLst>
                    <a:ext uri="{FF2B5EF4-FFF2-40B4-BE49-F238E27FC236}">
                      <a16:creationId xmlns:a16="http://schemas.microsoft.com/office/drawing/2014/main" id="{E7B2C49D-F096-FC00-0F59-20261E56FC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94" name="Elipse 93">
                  <a:extLst>
                    <a:ext uri="{FF2B5EF4-FFF2-40B4-BE49-F238E27FC236}">
                      <a16:creationId xmlns:a16="http://schemas.microsoft.com/office/drawing/2014/main" id="{D8737559-573E-2F64-90D2-5CABF9CF8A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91" name="Imagen 90">
                <a:extLst>
                  <a:ext uri="{FF2B5EF4-FFF2-40B4-BE49-F238E27FC236}">
                    <a16:creationId xmlns:a16="http://schemas.microsoft.com/office/drawing/2014/main" id="{43C6A815-A7B7-CB82-CDC5-76BDA2B05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6665" t="5947" r="16898" b="22613"/>
              <a:stretch>
                <a:fillRect/>
              </a:stretch>
            </p:blipFill>
            <p:spPr>
              <a:xfrm>
                <a:off x="5638407" y="593256"/>
                <a:ext cx="961485" cy="1033910"/>
              </a:xfrm>
              <a:prstGeom prst="rect">
                <a:avLst/>
              </a:prstGeom>
            </p:spPr>
          </p:pic>
        </p:grpSp>
        <p:grpSp>
          <p:nvGrpSpPr>
            <p:cNvPr id="86" name="Grupo 85">
              <a:extLst>
                <a:ext uri="{FF2B5EF4-FFF2-40B4-BE49-F238E27FC236}">
                  <a16:creationId xmlns:a16="http://schemas.microsoft.com/office/drawing/2014/main" id="{58E7CC26-DBC0-C848-2654-C56839827B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76000" y="424551"/>
              <a:ext cx="1440000" cy="1440000"/>
              <a:chOff x="371088" y="467081"/>
              <a:chExt cx="3960000" cy="3960000"/>
            </a:xfrm>
          </p:grpSpPr>
          <p:sp>
            <p:nvSpPr>
              <p:cNvPr id="88" name="Elipse 87">
                <a:extLst>
                  <a:ext uri="{FF2B5EF4-FFF2-40B4-BE49-F238E27FC236}">
                    <a16:creationId xmlns:a16="http://schemas.microsoft.com/office/drawing/2014/main" id="{5A20D3F5-6E1E-1E3F-BBAE-0935ACF60A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D649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9" name="Elipse 88">
                <a:extLst>
                  <a:ext uri="{FF2B5EF4-FFF2-40B4-BE49-F238E27FC236}">
                    <a16:creationId xmlns:a16="http://schemas.microsoft.com/office/drawing/2014/main" id="{6CFC936C-C709-2238-BD40-1079494CAE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87" name="Gráfico 86" descr="Rompecabezas">
              <a:extLst>
                <a:ext uri="{FF2B5EF4-FFF2-40B4-BE49-F238E27FC236}">
                  <a16:creationId xmlns:a16="http://schemas.microsoft.com/office/drawing/2014/main" id="{B3370521-5F6C-1A4D-EC2F-5083128377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42976" y="709584"/>
              <a:ext cx="897267" cy="897267"/>
            </a:xfrm>
            <a:prstGeom prst="rect">
              <a:avLst/>
            </a:prstGeom>
          </p:spPr>
        </p:pic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3CAEACEA-28FD-E6C2-5D06-94E6C8A56E84}"/>
              </a:ext>
            </a:extLst>
          </p:cNvPr>
          <p:cNvGrpSpPr>
            <a:grpSpLocks noChangeAspect="1"/>
          </p:cNvGrpSpPr>
          <p:nvPr/>
        </p:nvGrpSpPr>
        <p:grpSpPr>
          <a:xfrm>
            <a:off x="-2131837" y="1311455"/>
            <a:ext cx="1188915" cy="1188915"/>
            <a:chOff x="7613596" y="2697425"/>
            <a:chExt cx="1440000" cy="1440000"/>
          </a:xfrm>
        </p:grpSpPr>
        <p:grpSp>
          <p:nvGrpSpPr>
            <p:cNvPr id="96" name="Grupo 95">
              <a:extLst>
                <a:ext uri="{FF2B5EF4-FFF2-40B4-BE49-F238E27FC236}">
                  <a16:creationId xmlns:a16="http://schemas.microsoft.com/office/drawing/2014/main" id="{C3A031D9-BE53-840C-AE0D-49E39F85AA68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8114366" y="3220871"/>
              <a:ext cx="395806" cy="395806"/>
              <a:chOff x="7616313" y="2709069"/>
              <a:chExt cx="1440000" cy="1440000"/>
            </a:xfrm>
          </p:grpSpPr>
          <p:grpSp>
            <p:nvGrpSpPr>
              <p:cNvPr id="121" name="Grupo 120">
                <a:extLst>
                  <a:ext uri="{FF2B5EF4-FFF2-40B4-BE49-F238E27FC236}">
                    <a16:creationId xmlns:a16="http://schemas.microsoft.com/office/drawing/2014/main" id="{52E20477-1C17-1C04-F7AB-181580EB21A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6313" y="2709069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23" name="Elipse 122">
                  <a:extLst>
                    <a:ext uri="{FF2B5EF4-FFF2-40B4-BE49-F238E27FC236}">
                      <a16:creationId xmlns:a16="http://schemas.microsoft.com/office/drawing/2014/main" id="{B8622CA8-4709-16BF-0D56-F37E998592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24" name="Elipse 123">
                  <a:extLst>
                    <a:ext uri="{FF2B5EF4-FFF2-40B4-BE49-F238E27FC236}">
                      <a16:creationId xmlns:a16="http://schemas.microsoft.com/office/drawing/2014/main" id="{ABC3FE26-16AC-9F9A-E891-96A0885101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22" name="Imagen 121">
                <a:extLst>
                  <a:ext uri="{FF2B5EF4-FFF2-40B4-BE49-F238E27FC236}">
                    <a16:creationId xmlns:a16="http://schemas.microsoft.com/office/drawing/2014/main" id="{0AEA40A9-AEAD-53D0-5CFE-C9C4087BCB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1726" t="1688" r="11294" b="15950"/>
              <a:stretch>
                <a:fillRect/>
              </a:stretch>
            </p:blipFill>
            <p:spPr>
              <a:xfrm>
                <a:off x="7920731" y="2961274"/>
                <a:ext cx="831164" cy="889287"/>
              </a:xfrm>
              <a:prstGeom prst="rect">
                <a:avLst/>
              </a:prstGeom>
            </p:spPr>
          </p:pic>
        </p:grpSp>
        <p:grpSp>
          <p:nvGrpSpPr>
            <p:cNvPr id="97" name="Grupo 96">
              <a:extLst>
                <a:ext uri="{FF2B5EF4-FFF2-40B4-BE49-F238E27FC236}">
                  <a16:creationId xmlns:a16="http://schemas.microsoft.com/office/drawing/2014/main" id="{55F5FF01-498C-E9AB-998D-D27CAACE36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13596" y="2697425"/>
              <a:ext cx="1440000" cy="1440000"/>
              <a:chOff x="371088" y="467081"/>
              <a:chExt cx="3960000" cy="3960000"/>
            </a:xfrm>
          </p:grpSpPr>
          <p:sp>
            <p:nvSpPr>
              <p:cNvPr id="119" name="Elipse 118">
                <a:extLst>
                  <a:ext uri="{FF2B5EF4-FFF2-40B4-BE49-F238E27FC236}">
                    <a16:creationId xmlns:a16="http://schemas.microsoft.com/office/drawing/2014/main" id="{9195BB29-D7DF-8511-5F18-99010E8591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FFB7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20" name="Elipse 119">
                <a:extLst>
                  <a:ext uri="{FF2B5EF4-FFF2-40B4-BE49-F238E27FC236}">
                    <a16:creationId xmlns:a16="http://schemas.microsoft.com/office/drawing/2014/main" id="{B397997D-CD91-55FC-237A-17DFB9A4F7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18" name="Gráfico 117" descr="Piezas de rompecabezas">
              <a:extLst>
                <a:ext uri="{FF2B5EF4-FFF2-40B4-BE49-F238E27FC236}">
                  <a16:creationId xmlns:a16="http://schemas.microsoft.com/office/drawing/2014/main" id="{A5FB24C8-85EC-94EF-5E76-F587F6AFC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556436">
              <a:off x="7853673" y="2876211"/>
              <a:ext cx="1074190" cy="1074190"/>
            </a:xfrm>
            <a:prstGeom prst="rect">
              <a:avLst/>
            </a:prstGeom>
          </p:spPr>
        </p:pic>
      </p:grpSp>
      <p:grpSp>
        <p:nvGrpSpPr>
          <p:cNvPr id="125" name="Grupo 124">
            <a:extLst>
              <a:ext uri="{FF2B5EF4-FFF2-40B4-BE49-F238E27FC236}">
                <a16:creationId xmlns:a16="http://schemas.microsoft.com/office/drawing/2014/main" id="{7E332601-55C5-3F04-B611-E7D5674167AA}"/>
              </a:ext>
            </a:extLst>
          </p:cNvPr>
          <p:cNvGrpSpPr>
            <a:grpSpLocks noChangeAspect="1"/>
          </p:cNvGrpSpPr>
          <p:nvPr/>
        </p:nvGrpSpPr>
        <p:grpSpPr>
          <a:xfrm rot="12424897">
            <a:off x="-2131837" y="1346184"/>
            <a:ext cx="1188915" cy="1188915"/>
            <a:chOff x="5390337" y="4942895"/>
            <a:chExt cx="1440000" cy="1440000"/>
          </a:xfrm>
        </p:grpSpPr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E50386D1-10B5-33CA-17B5-89B51E41C9F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62819" y="5519365"/>
              <a:ext cx="395806" cy="395806"/>
              <a:chOff x="5376000" y="4927841"/>
              <a:chExt cx="1440000" cy="1440000"/>
            </a:xfrm>
          </p:grpSpPr>
          <p:grpSp>
            <p:nvGrpSpPr>
              <p:cNvPr id="131" name="Grupo 130">
                <a:extLst>
                  <a:ext uri="{FF2B5EF4-FFF2-40B4-BE49-F238E27FC236}">
                    <a16:creationId xmlns:a16="http://schemas.microsoft.com/office/drawing/2014/main" id="{3337CE12-71BC-C075-C8CD-21BB2F387EB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92784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33" name="Elipse 132">
                  <a:extLst>
                    <a:ext uri="{FF2B5EF4-FFF2-40B4-BE49-F238E27FC236}">
                      <a16:creationId xmlns:a16="http://schemas.microsoft.com/office/drawing/2014/main" id="{939F6E43-9AAA-DCA2-F42E-EAF0F93CA5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34" name="Elipse 133">
                  <a:extLst>
                    <a:ext uri="{FF2B5EF4-FFF2-40B4-BE49-F238E27FC236}">
                      <a16:creationId xmlns:a16="http://schemas.microsoft.com/office/drawing/2014/main" id="{6B33433C-5496-4500-47F2-39DCFC15D0B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32" name="Imagen 131">
                <a:extLst>
                  <a:ext uri="{FF2B5EF4-FFF2-40B4-BE49-F238E27FC236}">
                    <a16:creationId xmlns:a16="http://schemas.microsoft.com/office/drawing/2014/main" id="{09EFDD64-53B6-EA72-CA3A-C9DDC0CA5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056" t="3207" r="11274" b="18481"/>
              <a:stretch>
                <a:fillRect/>
              </a:stretch>
            </p:blipFill>
            <p:spPr>
              <a:xfrm>
                <a:off x="5626224" y="5175919"/>
                <a:ext cx="914653" cy="910485"/>
              </a:xfrm>
              <a:prstGeom prst="rect">
                <a:avLst/>
              </a:prstGeom>
            </p:spPr>
          </p:pic>
        </p:grpSp>
        <p:grpSp>
          <p:nvGrpSpPr>
            <p:cNvPr id="127" name="Grupo 126">
              <a:extLst>
                <a:ext uri="{FF2B5EF4-FFF2-40B4-BE49-F238E27FC236}">
                  <a16:creationId xmlns:a16="http://schemas.microsoft.com/office/drawing/2014/main" id="{BCDEA777-4387-40DE-1339-431AA0D9B8B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0337" y="4942895"/>
              <a:ext cx="1440000" cy="1440000"/>
              <a:chOff x="371088" y="467081"/>
              <a:chExt cx="3960000" cy="3960000"/>
            </a:xfrm>
          </p:grpSpPr>
          <p:sp>
            <p:nvSpPr>
              <p:cNvPr id="129" name="Elipse 128">
                <a:extLst>
                  <a:ext uri="{FF2B5EF4-FFF2-40B4-BE49-F238E27FC236}">
                    <a16:creationId xmlns:a16="http://schemas.microsoft.com/office/drawing/2014/main" id="{E66F20F1-7FF8-8214-0929-D429CD9C24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0077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30" name="Elipse 129">
                <a:extLst>
                  <a:ext uri="{FF2B5EF4-FFF2-40B4-BE49-F238E27FC236}">
                    <a16:creationId xmlns:a16="http://schemas.microsoft.com/office/drawing/2014/main" id="{AE039DC6-6131-EBA6-019D-5131B69793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28" name="Gráfico 127" descr="Diploma enrollado">
              <a:extLst>
                <a:ext uri="{FF2B5EF4-FFF2-40B4-BE49-F238E27FC236}">
                  <a16:creationId xmlns:a16="http://schemas.microsoft.com/office/drawing/2014/main" id="{57FD4C7D-36EF-452B-CA88-18251F5830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8977545">
              <a:off x="5512818" y="5061390"/>
              <a:ext cx="1140276" cy="1140276"/>
            </a:xfrm>
            <a:prstGeom prst="rect">
              <a:avLst/>
            </a:prstGeom>
          </p:spPr>
        </p:pic>
      </p:grpSp>
      <p:grpSp>
        <p:nvGrpSpPr>
          <p:cNvPr id="135" name="Grupo 134">
            <a:extLst>
              <a:ext uri="{FF2B5EF4-FFF2-40B4-BE49-F238E27FC236}">
                <a16:creationId xmlns:a16="http://schemas.microsoft.com/office/drawing/2014/main" id="{EF02C127-364A-CECE-FB34-5084B65E166D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-2131837" y="1321012"/>
            <a:ext cx="1188915" cy="1188915"/>
            <a:chOff x="3133868" y="2685919"/>
            <a:chExt cx="1440000" cy="1440000"/>
          </a:xfrm>
        </p:grpSpPr>
        <p:grpSp>
          <p:nvGrpSpPr>
            <p:cNvPr id="136" name="Grupo 135">
              <a:extLst>
                <a:ext uri="{FF2B5EF4-FFF2-40B4-BE49-F238E27FC236}">
                  <a16:creationId xmlns:a16="http://schemas.microsoft.com/office/drawing/2014/main" id="{FBF9E982-27E7-C079-2FF1-0A6466B8F734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610830" y="3231097"/>
              <a:ext cx="395806" cy="395806"/>
              <a:chOff x="3135687" y="2697425"/>
              <a:chExt cx="1440000" cy="1440000"/>
            </a:xfrm>
          </p:grpSpPr>
          <p:grpSp>
            <p:nvGrpSpPr>
              <p:cNvPr id="141" name="Grupo 140">
                <a:extLst>
                  <a:ext uri="{FF2B5EF4-FFF2-40B4-BE49-F238E27FC236}">
                    <a16:creationId xmlns:a16="http://schemas.microsoft.com/office/drawing/2014/main" id="{8BF23ECB-796B-D78D-7774-4C53F7607E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5687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43" name="Elipse 142">
                  <a:extLst>
                    <a:ext uri="{FF2B5EF4-FFF2-40B4-BE49-F238E27FC236}">
                      <a16:creationId xmlns:a16="http://schemas.microsoft.com/office/drawing/2014/main" id="{F480C789-9248-0C1C-9152-C509149B5A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44" name="Elipse 143">
                  <a:extLst>
                    <a:ext uri="{FF2B5EF4-FFF2-40B4-BE49-F238E27FC236}">
                      <a16:creationId xmlns:a16="http://schemas.microsoft.com/office/drawing/2014/main" id="{F306F529-3897-86C6-5166-9F268F6317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42" name="Imagen 141">
                <a:extLst>
                  <a:ext uri="{FF2B5EF4-FFF2-40B4-BE49-F238E27FC236}">
                    <a16:creationId xmlns:a16="http://schemas.microsoft.com/office/drawing/2014/main" id="{7250B2EC-709F-BEE2-077B-D3263BAE4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699" r="9371" b="18792"/>
              <a:stretch>
                <a:fillRect/>
              </a:stretch>
            </p:blipFill>
            <p:spPr>
              <a:xfrm>
                <a:off x="3471192" y="2993859"/>
                <a:ext cx="776330" cy="788750"/>
              </a:xfrm>
              <a:prstGeom prst="rect">
                <a:avLst/>
              </a:prstGeom>
            </p:spPr>
          </p:pic>
        </p:grpSp>
        <p:grpSp>
          <p:nvGrpSpPr>
            <p:cNvPr id="137" name="Grupo 136">
              <a:extLst>
                <a:ext uri="{FF2B5EF4-FFF2-40B4-BE49-F238E27FC236}">
                  <a16:creationId xmlns:a16="http://schemas.microsoft.com/office/drawing/2014/main" id="{043E5478-85C1-8D34-0520-122AC64CB7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33868" y="2685919"/>
              <a:ext cx="1440000" cy="1440000"/>
              <a:chOff x="402919" y="467081"/>
              <a:chExt cx="3960000" cy="3960000"/>
            </a:xfrm>
          </p:grpSpPr>
          <p:sp>
            <p:nvSpPr>
              <p:cNvPr id="139" name="Elipse 138">
                <a:extLst>
                  <a:ext uri="{FF2B5EF4-FFF2-40B4-BE49-F238E27FC236}">
                    <a16:creationId xmlns:a16="http://schemas.microsoft.com/office/drawing/2014/main" id="{9427D5CB-86EE-79C1-8494-70144D8BD8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2919" y="467081"/>
                <a:ext cx="3960000" cy="3960000"/>
              </a:xfrm>
              <a:prstGeom prst="ellipse">
                <a:avLst/>
              </a:prstGeom>
              <a:solidFill>
                <a:srgbClr val="A4133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140" name="Elipse 139">
                <a:extLst>
                  <a:ext uri="{FF2B5EF4-FFF2-40B4-BE49-F238E27FC236}">
                    <a16:creationId xmlns:a16="http://schemas.microsoft.com/office/drawing/2014/main" id="{858CDFB5-90D0-13DD-A21C-79459ADB2D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38" name="Gráfico 137" descr="Birrete">
              <a:extLst>
                <a:ext uri="{FF2B5EF4-FFF2-40B4-BE49-F238E27FC236}">
                  <a16:creationId xmlns:a16="http://schemas.microsoft.com/office/drawing/2014/main" id="{9718A6B0-325B-8B18-8C39-3E0C6C5E30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6200000">
              <a:off x="3303921" y="2852370"/>
              <a:ext cx="1107097" cy="1107097"/>
            </a:xfrm>
            <a:prstGeom prst="rect">
              <a:avLst/>
            </a:prstGeom>
          </p:spPr>
        </p:pic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6709563-6F64-78D3-A6D2-767580FF6F77}"/>
              </a:ext>
            </a:extLst>
          </p:cNvPr>
          <p:cNvSpPr txBox="1"/>
          <p:nvPr/>
        </p:nvSpPr>
        <p:spPr>
          <a:xfrm>
            <a:off x="6198517" y="-2916104"/>
            <a:ext cx="5796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75" indent="-587375" algn="just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Diplomatura Litigio Climático en América Latina y el Caribe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0F252787-4DA9-69E1-9E6D-4CCD2B9E3070}"/>
              </a:ext>
            </a:extLst>
          </p:cNvPr>
          <p:cNvGrpSpPr/>
          <p:nvPr/>
        </p:nvGrpSpPr>
        <p:grpSpPr>
          <a:xfrm>
            <a:off x="7144890" y="-4243968"/>
            <a:ext cx="3678895" cy="1095553"/>
            <a:chOff x="7333148" y="495978"/>
            <a:chExt cx="3678895" cy="1095553"/>
          </a:xfrm>
        </p:grpSpPr>
        <p:sp>
          <p:nvSpPr>
            <p:cNvPr id="60" name="Google Shape;190;p5">
              <a:extLst>
                <a:ext uri="{FF2B5EF4-FFF2-40B4-BE49-F238E27FC236}">
                  <a16:creationId xmlns:a16="http://schemas.microsoft.com/office/drawing/2014/main" id="{4916B997-AE79-4C01-5420-652AF1A77EC1}"/>
                </a:ext>
              </a:extLst>
            </p:cNvPr>
            <p:cNvSpPr/>
            <p:nvPr/>
          </p:nvSpPr>
          <p:spPr>
            <a:xfrm>
              <a:off x="7575898" y="522340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92;p5">
              <a:extLst>
                <a:ext uri="{FF2B5EF4-FFF2-40B4-BE49-F238E27FC236}">
                  <a16:creationId xmlns:a16="http://schemas.microsoft.com/office/drawing/2014/main" id="{B4C06F4D-5C2A-B787-2892-C42DB81E25D2}"/>
                </a:ext>
              </a:extLst>
            </p:cNvPr>
            <p:cNvSpPr txBox="1"/>
            <p:nvPr/>
          </p:nvSpPr>
          <p:spPr>
            <a:xfrm>
              <a:off x="7333148" y="1243429"/>
              <a:ext cx="130587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Graduados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62" name="Imagen 61">
              <a:extLst>
                <a:ext uri="{FF2B5EF4-FFF2-40B4-BE49-F238E27FC236}">
                  <a16:creationId xmlns:a16="http://schemas.microsoft.com/office/drawing/2014/main" id="{290D66E6-DC2F-0E75-2D14-60BB10E7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2844" r="17322" b="18144"/>
            <a:stretch>
              <a:fillRect/>
            </a:stretch>
          </p:blipFill>
          <p:spPr>
            <a:xfrm>
              <a:off x="7737999" y="637384"/>
              <a:ext cx="386188" cy="470286"/>
            </a:xfrm>
            <a:prstGeom prst="rect">
              <a:avLst/>
            </a:prstGeom>
          </p:spPr>
        </p:pic>
        <p:sp>
          <p:nvSpPr>
            <p:cNvPr id="63" name="Google Shape;190;p5">
              <a:extLst>
                <a:ext uri="{FF2B5EF4-FFF2-40B4-BE49-F238E27FC236}">
                  <a16:creationId xmlns:a16="http://schemas.microsoft.com/office/drawing/2014/main" id="{039F3F6F-2C2C-BF2D-D51E-83C60E406A79}"/>
                </a:ext>
              </a:extLst>
            </p:cNvPr>
            <p:cNvSpPr/>
            <p:nvPr/>
          </p:nvSpPr>
          <p:spPr>
            <a:xfrm>
              <a:off x="10037840" y="495978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92;p5">
              <a:extLst>
                <a:ext uri="{FF2B5EF4-FFF2-40B4-BE49-F238E27FC236}">
                  <a16:creationId xmlns:a16="http://schemas.microsoft.com/office/drawing/2014/main" id="{B4A92B62-2445-DA44-C85D-1CF1F8B7764F}"/>
                </a:ext>
              </a:extLst>
            </p:cNvPr>
            <p:cNvSpPr txBox="1"/>
            <p:nvPr/>
          </p:nvSpPr>
          <p:spPr>
            <a:xfrm>
              <a:off x="9835731" y="1253017"/>
              <a:ext cx="117631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Sincrónico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65" name="Gráfico 64" descr="Online meeting con relleno sólido">
              <a:extLst>
                <a:ext uri="{FF2B5EF4-FFF2-40B4-BE49-F238E27FC236}">
                  <a16:creationId xmlns:a16="http://schemas.microsoft.com/office/drawing/2014/main" id="{9A926AAB-E860-F71F-9E09-68F0347448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108547" y="566685"/>
              <a:ext cx="578586" cy="578586"/>
            </a:xfrm>
            <a:prstGeom prst="rect">
              <a:avLst/>
            </a:prstGeom>
          </p:spPr>
        </p:pic>
      </p:grpSp>
      <p:sp>
        <p:nvSpPr>
          <p:cNvPr id="98" name="CuadroTexto 97">
            <a:extLst>
              <a:ext uri="{FF2B5EF4-FFF2-40B4-BE49-F238E27FC236}">
                <a16:creationId xmlns:a16="http://schemas.microsoft.com/office/drawing/2014/main" id="{E3BD9BC0-285B-164F-83C8-6394AC95AC56}"/>
              </a:ext>
            </a:extLst>
          </p:cNvPr>
          <p:cNvSpPr txBox="1"/>
          <p:nvPr/>
        </p:nvSpPr>
        <p:spPr>
          <a:xfrm>
            <a:off x="6209190" y="-1793592"/>
            <a:ext cx="5946952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2125" indent="-492125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2.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Seminarios abiertos de Doctorado</a:t>
            </a:r>
          </a:p>
          <a:p>
            <a:pPr marL="492125" indent="95250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Cárceles y política penitenciaria</a:t>
            </a:r>
          </a:p>
          <a:p>
            <a:pPr marL="801688" indent="-214313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Derecho internacional y juzgamiento de graves violaciones de DDHH</a:t>
            </a:r>
          </a:p>
          <a:p>
            <a:pPr marL="492125" indent="95250">
              <a:spcAft>
                <a:spcPts val="300"/>
              </a:spcAft>
            </a:pPr>
            <a:r>
              <a:rPr lang="es-AR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&gt; Fundamentos Filosóficos del Derecho Público</a:t>
            </a:r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29290B7C-C537-7A4E-BC6B-1B7A01E7501F}"/>
              </a:ext>
            </a:extLst>
          </p:cNvPr>
          <p:cNvSpPr txBox="1"/>
          <p:nvPr/>
        </p:nvSpPr>
        <p:spPr>
          <a:xfrm>
            <a:off x="-2794581" y="2481231"/>
            <a:ext cx="1909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</a:t>
            </a:r>
          </a:p>
        </p:txBody>
      </p: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7DE23F75-B8E1-F0A8-D169-5C4F07D5B39D}"/>
              </a:ext>
            </a:extLst>
          </p:cNvPr>
          <p:cNvGrpSpPr>
            <a:grpSpLocks noChangeAspect="1"/>
          </p:cNvGrpSpPr>
          <p:nvPr/>
        </p:nvGrpSpPr>
        <p:grpSpPr>
          <a:xfrm>
            <a:off x="-2434130" y="1274712"/>
            <a:ext cx="1188915" cy="1188915"/>
            <a:chOff x="5376000" y="424551"/>
            <a:chExt cx="1440000" cy="1440000"/>
          </a:xfrm>
        </p:grpSpPr>
        <p:grpSp>
          <p:nvGrpSpPr>
            <p:cNvPr id="101" name="Grupo 100">
              <a:extLst>
                <a:ext uri="{FF2B5EF4-FFF2-40B4-BE49-F238E27FC236}">
                  <a16:creationId xmlns:a16="http://schemas.microsoft.com/office/drawing/2014/main" id="{BEDBB8AF-882B-1BDB-5892-CB93A3A4E288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73045" y="937417"/>
              <a:ext cx="395806" cy="395806"/>
              <a:chOff x="5376000" y="447701"/>
              <a:chExt cx="1440000" cy="1440000"/>
            </a:xfrm>
          </p:grpSpPr>
          <p:grpSp>
            <p:nvGrpSpPr>
              <p:cNvPr id="106" name="Grupo 105">
                <a:extLst>
                  <a:ext uri="{FF2B5EF4-FFF2-40B4-BE49-F238E27FC236}">
                    <a16:creationId xmlns:a16="http://schemas.microsoft.com/office/drawing/2014/main" id="{68374189-EB6C-3D3B-1176-603E0F4FC4E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4770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08" name="Elipse 107">
                  <a:extLst>
                    <a:ext uri="{FF2B5EF4-FFF2-40B4-BE49-F238E27FC236}">
                      <a16:creationId xmlns:a16="http://schemas.microsoft.com/office/drawing/2014/main" id="{A39D5C95-29F6-9D47-F94D-6848C46759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09" name="Elipse 108">
                  <a:extLst>
                    <a:ext uri="{FF2B5EF4-FFF2-40B4-BE49-F238E27FC236}">
                      <a16:creationId xmlns:a16="http://schemas.microsoft.com/office/drawing/2014/main" id="{B0E21CA4-322F-4024-345E-BE9E592C1FD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07" name="Imagen 106">
                <a:extLst>
                  <a:ext uri="{FF2B5EF4-FFF2-40B4-BE49-F238E27FC236}">
                    <a16:creationId xmlns:a16="http://schemas.microsoft.com/office/drawing/2014/main" id="{2CC68171-9B11-5F56-86CA-79B9100671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6665" t="5947" r="16898" b="22613"/>
              <a:stretch>
                <a:fillRect/>
              </a:stretch>
            </p:blipFill>
            <p:spPr>
              <a:xfrm>
                <a:off x="5638407" y="593256"/>
                <a:ext cx="961485" cy="1033910"/>
              </a:xfrm>
              <a:prstGeom prst="rect">
                <a:avLst/>
              </a:prstGeom>
            </p:spPr>
          </p:pic>
        </p:grpSp>
        <p:grpSp>
          <p:nvGrpSpPr>
            <p:cNvPr id="102" name="Grupo 101">
              <a:extLst>
                <a:ext uri="{FF2B5EF4-FFF2-40B4-BE49-F238E27FC236}">
                  <a16:creationId xmlns:a16="http://schemas.microsoft.com/office/drawing/2014/main" id="{5B4009CF-8BFD-8429-BAE6-4F3D388C35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76000" y="424551"/>
              <a:ext cx="1440000" cy="1440000"/>
              <a:chOff x="371088" y="467081"/>
              <a:chExt cx="3960000" cy="3960000"/>
            </a:xfrm>
          </p:grpSpPr>
          <p:sp>
            <p:nvSpPr>
              <p:cNvPr id="104" name="Elipse 103">
                <a:extLst>
                  <a:ext uri="{FF2B5EF4-FFF2-40B4-BE49-F238E27FC236}">
                    <a16:creationId xmlns:a16="http://schemas.microsoft.com/office/drawing/2014/main" id="{E23C67E5-9B00-4515-ACA4-1BF50E23A2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D649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2B3570DE-C36A-AD3F-14F1-EFE15B8BDE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03" name="Gráfico 102" descr="Rompecabezas">
              <a:extLst>
                <a:ext uri="{FF2B5EF4-FFF2-40B4-BE49-F238E27FC236}">
                  <a16:creationId xmlns:a16="http://schemas.microsoft.com/office/drawing/2014/main" id="{50924700-3AB9-9956-5597-BF4B43CFA6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42976" y="709584"/>
              <a:ext cx="897267" cy="897267"/>
            </a:xfrm>
            <a:prstGeom prst="rect">
              <a:avLst/>
            </a:prstGeom>
          </p:spPr>
        </p:pic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B1C17712-CCD8-6606-D4A1-F5EE0136C743}"/>
              </a:ext>
            </a:extLst>
          </p:cNvPr>
          <p:cNvGrpSpPr>
            <a:grpSpLocks noChangeAspect="1"/>
          </p:cNvGrpSpPr>
          <p:nvPr/>
        </p:nvGrpSpPr>
        <p:grpSpPr>
          <a:xfrm>
            <a:off x="-2434130" y="1265155"/>
            <a:ext cx="1188915" cy="1188915"/>
            <a:chOff x="7613596" y="2697425"/>
            <a:chExt cx="1440000" cy="1440000"/>
          </a:xfrm>
        </p:grpSpPr>
        <p:grpSp>
          <p:nvGrpSpPr>
            <p:cNvPr id="111" name="Grupo 110">
              <a:extLst>
                <a:ext uri="{FF2B5EF4-FFF2-40B4-BE49-F238E27FC236}">
                  <a16:creationId xmlns:a16="http://schemas.microsoft.com/office/drawing/2014/main" id="{ADC0DD74-D1E9-AD26-7BD5-8A65D2DA7CB5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8114366" y="3220871"/>
              <a:ext cx="395806" cy="395806"/>
              <a:chOff x="7616313" y="2709069"/>
              <a:chExt cx="1440000" cy="1440000"/>
            </a:xfrm>
          </p:grpSpPr>
          <p:grpSp>
            <p:nvGrpSpPr>
              <p:cNvPr id="117" name="Grupo 116">
                <a:extLst>
                  <a:ext uri="{FF2B5EF4-FFF2-40B4-BE49-F238E27FC236}">
                    <a16:creationId xmlns:a16="http://schemas.microsoft.com/office/drawing/2014/main" id="{3278B17D-865D-A788-FAFB-D86DB68F68A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6313" y="2709069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69" name="Elipse 168">
                  <a:extLst>
                    <a:ext uri="{FF2B5EF4-FFF2-40B4-BE49-F238E27FC236}">
                      <a16:creationId xmlns:a16="http://schemas.microsoft.com/office/drawing/2014/main" id="{D815311A-39CB-DCC7-9075-3262E1F8FD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70" name="Elipse 169">
                  <a:extLst>
                    <a:ext uri="{FF2B5EF4-FFF2-40B4-BE49-F238E27FC236}">
                      <a16:creationId xmlns:a16="http://schemas.microsoft.com/office/drawing/2014/main" id="{AA8F2805-CA2A-1ED3-B22B-3A3F40C3E4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68" name="Imagen 167">
                <a:extLst>
                  <a:ext uri="{FF2B5EF4-FFF2-40B4-BE49-F238E27FC236}">
                    <a16:creationId xmlns:a16="http://schemas.microsoft.com/office/drawing/2014/main" id="{714048B0-25D0-9B76-499E-0F3517C6A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1726" t="1688" r="11294" b="15950"/>
              <a:stretch>
                <a:fillRect/>
              </a:stretch>
            </p:blipFill>
            <p:spPr>
              <a:xfrm>
                <a:off x="7920731" y="2961274"/>
                <a:ext cx="831164" cy="889287"/>
              </a:xfrm>
              <a:prstGeom prst="rect">
                <a:avLst/>
              </a:prstGeom>
            </p:spPr>
          </p:pic>
        </p:grpSp>
        <p:grpSp>
          <p:nvGrpSpPr>
            <p:cNvPr id="112" name="Grupo 111">
              <a:extLst>
                <a:ext uri="{FF2B5EF4-FFF2-40B4-BE49-F238E27FC236}">
                  <a16:creationId xmlns:a16="http://schemas.microsoft.com/office/drawing/2014/main" id="{CC8EBD3E-770E-D843-8EE9-0AB39D05EC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13596" y="2697425"/>
              <a:ext cx="1440000" cy="1440000"/>
              <a:chOff x="371088" y="467081"/>
              <a:chExt cx="3960000" cy="3960000"/>
            </a:xfrm>
          </p:grpSpPr>
          <p:sp>
            <p:nvSpPr>
              <p:cNvPr id="114" name="Elipse 113">
                <a:extLst>
                  <a:ext uri="{FF2B5EF4-FFF2-40B4-BE49-F238E27FC236}">
                    <a16:creationId xmlns:a16="http://schemas.microsoft.com/office/drawing/2014/main" id="{034A7727-8A42-E7C5-EC0E-4E89C09740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FFB7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15" name="Elipse 114">
                <a:extLst>
                  <a:ext uri="{FF2B5EF4-FFF2-40B4-BE49-F238E27FC236}">
                    <a16:creationId xmlns:a16="http://schemas.microsoft.com/office/drawing/2014/main" id="{5FDE13B1-5A52-7674-568E-25D3556E41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13" name="Gráfico 112" descr="Piezas de rompecabezas">
              <a:extLst>
                <a:ext uri="{FF2B5EF4-FFF2-40B4-BE49-F238E27FC236}">
                  <a16:creationId xmlns:a16="http://schemas.microsoft.com/office/drawing/2014/main" id="{BC1571D4-6D0B-A6B7-900F-CBC69C48C3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556436">
              <a:off x="7853673" y="2876211"/>
              <a:ext cx="1074190" cy="1074190"/>
            </a:xfrm>
            <a:prstGeom prst="rect">
              <a:avLst/>
            </a:prstGeom>
          </p:spPr>
        </p:pic>
      </p:grpSp>
      <p:grpSp>
        <p:nvGrpSpPr>
          <p:cNvPr id="171" name="Grupo 170">
            <a:extLst>
              <a:ext uri="{FF2B5EF4-FFF2-40B4-BE49-F238E27FC236}">
                <a16:creationId xmlns:a16="http://schemas.microsoft.com/office/drawing/2014/main" id="{72C601BF-5B48-598C-FD47-93520B0B4816}"/>
              </a:ext>
            </a:extLst>
          </p:cNvPr>
          <p:cNvGrpSpPr>
            <a:grpSpLocks noChangeAspect="1"/>
          </p:cNvGrpSpPr>
          <p:nvPr/>
        </p:nvGrpSpPr>
        <p:grpSpPr>
          <a:xfrm rot="12424897">
            <a:off x="-2434130" y="1299884"/>
            <a:ext cx="1188915" cy="1188915"/>
            <a:chOff x="5390337" y="4942895"/>
            <a:chExt cx="1440000" cy="1440000"/>
          </a:xfrm>
        </p:grpSpPr>
        <p:grpSp>
          <p:nvGrpSpPr>
            <p:cNvPr id="172" name="Grupo 171">
              <a:extLst>
                <a:ext uri="{FF2B5EF4-FFF2-40B4-BE49-F238E27FC236}">
                  <a16:creationId xmlns:a16="http://schemas.microsoft.com/office/drawing/2014/main" id="{868FE7E2-C2BC-8B0F-4155-E74FF346972F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62819" y="5519365"/>
              <a:ext cx="395806" cy="395806"/>
              <a:chOff x="5376000" y="4927841"/>
              <a:chExt cx="1440000" cy="1440000"/>
            </a:xfrm>
          </p:grpSpPr>
          <p:grpSp>
            <p:nvGrpSpPr>
              <p:cNvPr id="177" name="Grupo 176">
                <a:extLst>
                  <a:ext uri="{FF2B5EF4-FFF2-40B4-BE49-F238E27FC236}">
                    <a16:creationId xmlns:a16="http://schemas.microsoft.com/office/drawing/2014/main" id="{E6EAC71E-50A1-E222-27A9-F64A6B168AB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92784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79" name="Elipse 178">
                  <a:extLst>
                    <a:ext uri="{FF2B5EF4-FFF2-40B4-BE49-F238E27FC236}">
                      <a16:creationId xmlns:a16="http://schemas.microsoft.com/office/drawing/2014/main" id="{D4DCE22F-8FE6-09C4-E6D9-DF62BB2BBB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80" name="Elipse 179">
                  <a:extLst>
                    <a:ext uri="{FF2B5EF4-FFF2-40B4-BE49-F238E27FC236}">
                      <a16:creationId xmlns:a16="http://schemas.microsoft.com/office/drawing/2014/main" id="{9A13FDC1-8054-27CD-1C1A-7ADD79B779D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78" name="Imagen 177">
                <a:extLst>
                  <a:ext uri="{FF2B5EF4-FFF2-40B4-BE49-F238E27FC236}">
                    <a16:creationId xmlns:a16="http://schemas.microsoft.com/office/drawing/2014/main" id="{21A9796E-B550-2E48-04C4-C7B5BE996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056" t="3207" r="11274" b="18481"/>
              <a:stretch>
                <a:fillRect/>
              </a:stretch>
            </p:blipFill>
            <p:spPr>
              <a:xfrm>
                <a:off x="5626224" y="5175919"/>
                <a:ext cx="914653" cy="910485"/>
              </a:xfrm>
              <a:prstGeom prst="rect">
                <a:avLst/>
              </a:prstGeom>
            </p:spPr>
          </p:pic>
        </p:grpSp>
        <p:grpSp>
          <p:nvGrpSpPr>
            <p:cNvPr id="173" name="Grupo 172">
              <a:extLst>
                <a:ext uri="{FF2B5EF4-FFF2-40B4-BE49-F238E27FC236}">
                  <a16:creationId xmlns:a16="http://schemas.microsoft.com/office/drawing/2014/main" id="{722FE5B6-C0DC-522B-71C9-1A355307F1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0337" y="4942895"/>
              <a:ext cx="1440000" cy="1440000"/>
              <a:chOff x="371088" y="467081"/>
              <a:chExt cx="3960000" cy="3960000"/>
            </a:xfrm>
          </p:grpSpPr>
          <p:sp>
            <p:nvSpPr>
              <p:cNvPr id="175" name="Elipse 174">
                <a:extLst>
                  <a:ext uri="{FF2B5EF4-FFF2-40B4-BE49-F238E27FC236}">
                    <a16:creationId xmlns:a16="http://schemas.microsoft.com/office/drawing/2014/main" id="{5F088D8F-C2FD-2062-C404-241DCA2947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0077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76" name="Elipse 175">
                <a:extLst>
                  <a:ext uri="{FF2B5EF4-FFF2-40B4-BE49-F238E27FC236}">
                    <a16:creationId xmlns:a16="http://schemas.microsoft.com/office/drawing/2014/main" id="{D07017DA-67E1-8DED-EA57-1B5E96BEE2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74" name="Gráfico 173" descr="Diploma enrollado">
              <a:extLst>
                <a:ext uri="{FF2B5EF4-FFF2-40B4-BE49-F238E27FC236}">
                  <a16:creationId xmlns:a16="http://schemas.microsoft.com/office/drawing/2014/main" id="{7CB91D88-4ECC-EAC1-1E0C-B6E1BACD8D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8977545">
              <a:off x="5512818" y="5061390"/>
              <a:ext cx="1140276" cy="1140276"/>
            </a:xfrm>
            <a:prstGeom prst="rect">
              <a:avLst/>
            </a:prstGeom>
          </p:spPr>
        </p:pic>
      </p:grpSp>
      <p:grpSp>
        <p:nvGrpSpPr>
          <p:cNvPr id="181" name="Grupo 180">
            <a:extLst>
              <a:ext uri="{FF2B5EF4-FFF2-40B4-BE49-F238E27FC236}">
                <a16:creationId xmlns:a16="http://schemas.microsoft.com/office/drawing/2014/main" id="{81E883E9-2582-C3EB-D315-39DABE7AA413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-2434130" y="1274712"/>
            <a:ext cx="1188915" cy="1188915"/>
            <a:chOff x="3133868" y="2685919"/>
            <a:chExt cx="1440000" cy="1440000"/>
          </a:xfrm>
        </p:grpSpPr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id="{95FD9532-F1D5-74B2-DC79-0C9774745DA7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610830" y="3231097"/>
              <a:ext cx="395806" cy="395806"/>
              <a:chOff x="3135687" y="2697425"/>
              <a:chExt cx="1440000" cy="1440000"/>
            </a:xfrm>
          </p:grpSpPr>
          <p:grpSp>
            <p:nvGrpSpPr>
              <p:cNvPr id="187" name="Grupo 186">
                <a:extLst>
                  <a:ext uri="{FF2B5EF4-FFF2-40B4-BE49-F238E27FC236}">
                    <a16:creationId xmlns:a16="http://schemas.microsoft.com/office/drawing/2014/main" id="{5D889C8B-A8CE-FB5C-999C-1881C6A25CB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5687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89" name="Elipse 188">
                  <a:extLst>
                    <a:ext uri="{FF2B5EF4-FFF2-40B4-BE49-F238E27FC236}">
                      <a16:creationId xmlns:a16="http://schemas.microsoft.com/office/drawing/2014/main" id="{DADDCCF2-C8E0-C5EE-10FF-B999386507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90" name="Elipse 189">
                  <a:extLst>
                    <a:ext uri="{FF2B5EF4-FFF2-40B4-BE49-F238E27FC236}">
                      <a16:creationId xmlns:a16="http://schemas.microsoft.com/office/drawing/2014/main" id="{DD0A8E42-C911-0AAA-EEBE-89C4A0BDAD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88" name="Imagen 187">
                <a:extLst>
                  <a:ext uri="{FF2B5EF4-FFF2-40B4-BE49-F238E27FC236}">
                    <a16:creationId xmlns:a16="http://schemas.microsoft.com/office/drawing/2014/main" id="{2CB96E8A-D286-58C2-25F5-660FAA389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699" r="9371" b="18792"/>
              <a:stretch>
                <a:fillRect/>
              </a:stretch>
            </p:blipFill>
            <p:spPr>
              <a:xfrm>
                <a:off x="3471192" y="2993859"/>
                <a:ext cx="776330" cy="788750"/>
              </a:xfrm>
              <a:prstGeom prst="rect">
                <a:avLst/>
              </a:prstGeom>
            </p:spPr>
          </p:pic>
        </p:grpSp>
        <p:grpSp>
          <p:nvGrpSpPr>
            <p:cNvPr id="183" name="Grupo 182">
              <a:extLst>
                <a:ext uri="{FF2B5EF4-FFF2-40B4-BE49-F238E27FC236}">
                  <a16:creationId xmlns:a16="http://schemas.microsoft.com/office/drawing/2014/main" id="{645ABFF8-09B9-174D-205D-E7419E0907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33868" y="2685919"/>
              <a:ext cx="1440000" cy="1440000"/>
              <a:chOff x="402919" y="467081"/>
              <a:chExt cx="3960000" cy="3960000"/>
            </a:xfrm>
          </p:grpSpPr>
          <p:sp>
            <p:nvSpPr>
              <p:cNvPr id="185" name="Elipse 184">
                <a:extLst>
                  <a:ext uri="{FF2B5EF4-FFF2-40B4-BE49-F238E27FC236}">
                    <a16:creationId xmlns:a16="http://schemas.microsoft.com/office/drawing/2014/main" id="{F209DB08-0CBE-7103-1B68-C743B78D29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2919" y="467081"/>
                <a:ext cx="3960000" cy="3960000"/>
              </a:xfrm>
              <a:prstGeom prst="ellipse">
                <a:avLst/>
              </a:prstGeom>
              <a:solidFill>
                <a:srgbClr val="A4133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186" name="Elipse 185">
                <a:extLst>
                  <a:ext uri="{FF2B5EF4-FFF2-40B4-BE49-F238E27FC236}">
                    <a16:creationId xmlns:a16="http://schemas.microsoft.com/office/drawing/2014/main" id="{F8F03E80-BA20-1818-54DB-F07B0BBEB5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84" name="Gráfico 183" descr="Birrete">
              <a:extLst>
                <a:ext uri="{FF2B5EF4-FFF2-40B4-BE49-F238E27FC236}">
                  <a16:creationId xmlns:a16="http://schemas.microsoft.com/office/drawing/2014/main" id="{79BCBDA5-44CD-A811-A73B-37F6F2AA55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6200000">
              <a:off x="3303921" y="2852370"/>
              <a:ext cx="1107097" cy="1107097"/>
            </a:xfrm>
            <a:prstGeom prst="rect">
              <a:avLst/>
            </a:prstGeom>
          </p:spPr>
        </p:pic>
      </p:grpSp>
      <p:sp>
        <p:nvSpPr>
          <p:cNvPr id="191" name="CuadroTexto 190">
            <a:extLst>
              <a:ext uri="{FF2B5EF4-FFF2-40B4-BE49-F238E27FC236}">
                <a16:creationId xmlns:a16="http://schemas.microsoft.com/office/drawing/2014/main" id="{30F01E65-3CC7-59C7-B75D-C76F58D367C3}"/>
              </a:ext>
            </a:extLst>
          </p:cNvPr>
          <p:cNvSpPr txBox="1"/>
          <p:nvPr/>
        </p:nvSpPr>
        <p:spPr>
          <a:xfrm>
            <a:off x="-3122625" y="2468873"/>
            <a:ext cx="2565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Introductorios</a:t>
            </a:r>
          </a:p>
        </p:txBody>
      </p:sp>
      <p:sp>
        <p:nvSpPr>
          <p:cNvPr id="192" name="CuadroTexto 191">
            <a:extLst>
              <a:ext uri="{FF2B5EF4-FFF2-40B4-BE49-F238E27FC236}">
                <a16:creationId xmlns:a16="http://schemas.microsoft.com/office/drawing/2014/main" id="{CBB8342D-99B3-AA3E-C878-F495E513DCEF}"/>
              </a:ext>
            </a:extLst>
          </p:cNvPr>
          <p:cNvSpPr txBox="1"/>
          <p:nvPr/>
        </p:nvSpPr>
        <p:spPr>
          <a:xfrm>
            <a:off x="-3136214" y="2467554"/>
            <a:ext cx="259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Profundización</a:t>
            </a:r>
          </a:p>
        </p:txBody>
      </p:sp>
      <p:sp>
        <p:nvSpPr>
          <p:cNvPr id="193" name="CuadroTexto 192">
            <a:extLst>
              <a:ext uri="{FF2B5EF4-FFF2-40B4-BE49-F238E27FC236}">
                <a16:creationId xmlns:a16="http://schemas.microsoft.com/office/drawing/2014/main" id="{59F0E705-F986-B603-C1AD-CAA192C5FC29}"/>
              </a:ext>
            </a:extLst>
          </p:cNvPr>
          <p:cNvSpPr txBox="1"/>
          <p:nvPr/>
        </p:nvSpPr>
        <p:spPr>
          <a:xfrm>
            <a:off x="-2721718" y="2481286"/>
            <a:ext cx="176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Posgrado</a:t>
            </a:r>
          </a:p>
        </p:txBody>
      </p:sp>
      <p:sp>
        <p:nvSpPr>
          <p:cNvPr id="194" name="CuadroTexto 193">
            <a:extLst>
              <a:ext uri="{FF2B5EF4-FFF2-40B4-BE49-F238E27FC236}">
                <a16:creationId xmlns:a16="http://schemas.microsoft.com/office/drawing/2014/main" id="{9D860B21-91A0-7ACA-B969-B4B739D3B2EF}"/>
              </a:ext>
            </a:extLst>
          </p:cNvPr>
          <p:cNvSpPr txBox="1"/>
          <p:nvPr/>
        </p:nvSpPr>
        <p:spPr>
          <a:xfrm>
            <a:off x="-3273389" y="2876251"/>
            <a:ext cx="2867433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Conceptos básicos en DDHH</a:t>
            </a:r>
          </a:p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¿Qué son los DESCA?</a:t>
            </a:r>
          </a:p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Colonialismos en el Siglo XXI</a:t>
            </a:r>
          </a:p>
          <a:p>
            <a:pPr marL="19050" indent="-19050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¿Por qué hablamos de Emergencia Climática?</a:t>
            </a:r>
          </a:p>
          <a:p>
            <a:pPr marL="19050" indent="-19050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Políticas Públicas con Perspectiva de DDHH</a:t>
            </a:r>
          </a:p>
        </p:txBody>
      </p:sp>
      <p:sp>
        <p:nvSpPr>
          <p:cNvPr id="195" name="CuadroTexto 194">
            <a:extLst>
              <a:ext uri="{FF2B5EF4-FFF2-40B4-BE49-F238E27FC236}">
                <a16:creationId xmlns:a16="http://schemas.microsoft.com/office/drawing/2014/main" id="{EB969221-62B9-2487-6564-8B8DB4818EF2}"/>
              </a:ext>
            </a:extLst>
          </p:cNvPr>
          <p:cNvSpPr txBox="1"/>
          <p:nvPr/>
        </p:nvSpPr>
        <p:spPr>
          <a:xfrm>
            <a:off x="-3412821" y="2852194"/>
            <a:ext cx="3146296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El rol judicial y el desafío de las tecnologías emergentes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Estrategias jurídicas ante la emergencia climática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Derecho al hábitat y derecho a la ciudad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Diplomatura derecho del trabajo y justicia social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Doctrina social de la iglesia y doctrina franciscana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El mito de la solución tecnológica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Justicia en la frontera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Narcomenudeo y política criminal local</a:t>
            </a:r>
          </a:p>
        </p:txBody>
      </p:sp>
      <p:sp>
        <p:nvSpPr>
          <p:cNvPr id="196" name="CuadroTexto 195">
            <a:extLst>
              <a:ext uri="{FF2B5EF4-FFF2-40B4-BE49-F238E27FC236}">
                <a16:creationId xmlns:a16="http://schemas.microsoft.com/office/drawing/2014/main" id="{48DB5EBB-B69C-AF33-61E4-33B0B1E387C2}"/>
              </a:ext>
            </a:extLst>
          </p:cNvPr>
          <p:cNvSpPr txBox="1"/>
          <p:nvPr/>
        </p:nvSpPr>
        <p:spPr>
          <a:xfrm>
            <a:off x="-3031971" y="2916701"/>
            <a:ext cx="2384597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Diplomatura Litigio Climático en América Latina y el Caribe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Seminarios abiertos de Doctorado</a:t>
            </a:r>
          </a:p>
        </p:txBody>
      </p:sp>
      <p:sp>
        <p:nvSpPr>
          <p:cNvPr id="197" name="CuadroTexto 196">
            <a:extLst>
              <a:ext uri="{FF2B5EF4-FFF2-40B4-BE49-F238E27FC236}">
                <a16:creationId xmlns:a16="http://schemas.microsoft.com/office/drawing/2014/main" id="{773D8CDC-2270-79A6-2217-C0E3CDF9B57A}"/>
              </a:ext>
            </a:extLst>
          </p:cNvPr>
          <p:cNvSpPr txBox="1"/>
          <p:nvPr/>
        </p:nvSpPr>
        <p:spPr>
          <a:xfrm>
            <a:off x="-3031971" y="2898945"/>
            <a:ext cx="238459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indent="-11113"/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Doctorado en Derecho Penal y Derechos Humanos.</a:t>
            </a:r>
          </a:p>
        </p:txBody>
      </p:sp>
    </p:spTree>
    <p:extLst>
      <p:ext uri="{BB962C8B-B14F-4D97-AF65-F5344CB8AC3E}">
        <p14:creationId xmlns:p14="http://schemas.microsoft.com/office/powerpoint/2010/main" val="4148200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8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0B98FB-85DB-98B5-1BC3-795D5CB15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2F523219-9E81-D9C0-5AE1-C284D63C31DD}"/>
              </a:ext>
            </a:extLst>
          </p:cNvPr>
          <p:cNvSpPr/>
          <p:nvPr/>
        </p:nvSpPr>
        <p:spPr>
          <a:xfrm>
            <a:off x="-968699" y="1670666"/>
            <a:ext cx="13389303" cy="384264"/>
          </a:xfrm>
          <a:prstGeom prst="roundRect">
            <a:avLst>
              <a:gd name="adj" fmla="val 50000"/>
            </a:avLst>
          </a:prstGeom>
          <a:solidFill>
            <a:srgbClr val="84A5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B54DA27-4F05-E085-D7FA-FB2317BF7280}"/>
              </a:ext>
            </a:extLst>
          </p:cNvPr>
          <p:cNvGrpSpPr/>
          <p:nvPr/>
        </p:nvGrpSpPr>
        <p:grpSpPr>
          <a:xfrm rot="18413189">
            <a:off x="-5940279" y="921842"/>
            <a:ext cx="5907159" cy="5948166"/>
            <a:chOff x="3153322" y="440149"/>
            <a:chExt cx="5907159" cy="5948166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5C8EA003-C2C0-E309-4004-B7530F739C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6002" y="1437425"/>
              <a:ext cx="3960000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0">
              <a:solidFill>
                <a:srgbClr val="84A59D">
                  <a:alpha val="98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1D66BFE9-4D1B-96C6-2F91-287C22391A09}"/>
                </a:ext>
              </a:extLst>
            </p:cNvPr>
            <p:cNvGrpSpPr/>
            <p:nvPr/>
          </p:nvGrpSpPr>
          <p:grpSpPr>
            <a:xfrm>
              <a:off x="7620481" y="2719261"/>
              <a:ext cx="1440000" cy="1440000"/>
              <a:chOff x="5376000" y="424551"/>
              <a:chExt cx="1440000" cy="1440000"/>
            </a:xfrm>
          </p:grpSpPr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B5F4F896-548A-3640-F249-C1F6D759231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73045" y="937417"/>
                <a:ext cx="395806" cy="395806"/>
                <a:chOff x="5376000" y="447701"/>
                <a:chExt cx="1440000" cy="1440000"/>
              </a:xfrm>
            </p:grpSpPr>
            <p:grpSp>
              <p:nvGrpSpPr>
                <p:cNvPr id="76" name="Grupo 75">
                  <a:extLst>
                    <a:ext uri="{FF2B5EF4-FFF2-40B4-BE49-F238E27FC236}">
                      <a16:creationId xmlns:a16="http://schemas.microsoft.com/office/drawing/2014/main" id="{A20B60BE-5145-FAF7-A503-1F0802B2D8F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4770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78" name="Elipse 77">
                    <a:extLst>
                      <a:ext uri="{FF2B5EF4-FFF2-40B4-BE49-F238E27FC236}">
                        <a16:creationId xmlns:a16="http://schemas.microsoft.com/office/drawing/2014/main" id="{BCABD813-9200-82ED-8676-1A6DF1712F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79" name="Elipse 78">
                    <a:extLst>
                      <a:ext uri="{FF2B5EF4-FFF2-40B4-BE49-F238E27FC236}">
                        <a16:creationId xmlns:a16="http://schemas.microsoft.com/office/drawing/2014/main" id="{F6E45CA4-A7C0-9164-0B0C-F3318128E7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77" name="Imagen 76">
                  <a:extLst>
                    <a:ext uri="{FF2B5EF4-FFF2-40B4-BE49-F238E27FC236}">
                      <a16:creationId xmlns:a16="http://schemas.microsoft.com/office/drawing/2014/main" id="{0A57FC99-A30C-AB7A-79E2-045F76A56E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6665" t="5947" r="16898" b="22613"/>
                <a:stretch>
                  <a:fillRect/>
                </a:stretch>
              </p:blipFill>
              <p:spPr>
                <a:xfrm>
                  <a:off x="5638407" y="593256"/>
                  <a:ext cx="961485" cy="1033910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EFE3F2C4-65C4-6DCF-48CB-5321F3ABA56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2455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15156D61-4CAF-5A62-6D12-686A5459F14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D6493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74" name="Elipse 73">
                  <a:extLst>
                    <a:ext uri="{FF2B5EF4-FFF2-40B4-BE49-F238E27FC236}">
                      <a16:creationId xmlns:a16="http://schemas.microsoft.com/office/drawing/2014/main" id="{A222106E-5A0D-3376-25D6-A487D94C1B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72" name="Gráfico 71" descr="Rompecabezas">
                <a:extLst>
                  <a:ext uri="{FF2B5EF4-FFF2-40B4-BE49-F238E27FC236}">
                    <a16:creationId xmlns:a16="http://schemas.microsoft.com/office/drawing/2014/main" id="{8E296D01-BDF8-13EA-95FE-7D2AE127E6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2976" y="709584"/>
                <a:ext cx="897267" cy="897267"/>
              </a:xfrm>
              <a:prstGeom prst="rect">
                <a:avLst/>
              </a:prstGeom>
            </p:spPr>
          </p:pic>
        </p:grp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B06A5C13-614B-A94F-673A-CD7CFE49EA8D}"/>
                </a:ext>
              </a:extLst>
            </p:cNvPr>
            <p:cNvGrpSpPr/>
            <p:nvPr/>
          </p:nvGrpSpPr>
          <p:grpSpPr>
            <a:xfrm>
              <a:off x="5411281" y="4948315"/>
              <a:ext cx="1440000" cy="1440000"/>
              <a:chOff x="7613596" y="2697425"/>
              <a:chExt cx="1440000" cy="14400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27C460D4-5639-7E08-06CF-297EADA6B7D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8114366" y="3220871"/>
                <a:ext cx="395806" cy="395806"/>
                <a:chOff x="7616313" y="2709069"/>
                <a:chExt cx="1440000" cy="1440000"/>
              </a:xfrm>
            </p:grpSpPr>
            <p:grpSp>
              <p:nvGrpSpPr>
                <p:cNvPr id="46" name="Grupo 45">
                  <a:extLst>
                    <a:ext uri="{FF2B5EF4-FFF2-40B4-BE49-F238E27FC236}">
                      <a16:creationId xmlns:a16="http://schemas.microsoft.com/office/drawing/2014/main" id="{F8B8780D-5AB6-8D1E-44F0-0890E47FE04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16313" y="2709069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48" name="Elipse 47">
                    <a:extLst>
                      <a:ext uri="{FF2B5EF4-FFF2-40B4-BE49-F238E27FC236}">
                        <a16:creationId xmlns:a16="http://schemas.microsoft.com/office/drawing/2014/main" id="{10852EA4-8526-2DE4-1A82-63CA02F6CC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9" name="Elipse 48">
                    <a:extLst>
                      <a:ext uri="{FF2B5EF4-FFF2-40B4-BE49-F238E27FC236}">
                        <a16:creationId xmlns:a16="http://schemas.microsoft.com/office/drawing/2014/main" id="{97E978C6-8193-7E4E-3933-A7829691DB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47" name="Imagen 46">
                  <a:extLst>
                    <a:ext uri="{FF2B5EF4-FFF2-40B4-BE49-F238E27FC236}">
                      <a16:creationId xmlns:a16="http://schemas.microsoft.com/office/drawing/2014/main" id="{A148548C-5351-1A1E-D201-738DB0A3C8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1726" t="1688" r="11294" b="15950"/>
                <a:stretch>
                  <a:fillRect/>
                </a:stretch>
              </p:blipFill>
              <p:spPr>
                <a:xfrm>
                  <a:off x="7920731" y="2961274"/>
                  <a:ext cx="831164" cy="889287"/>
                </a:xfrm>
                <a:prstGeom prst="rect">
                  <a:avLst/>
                </a:prstGeom>
              </p:spPr>
            </p:pic>
          </p:grpSp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5D35412A-252C-C99F-4509-6E72D233808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3596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44" name="Elipse 43">
                  <a:extLst>
                    <a:ext uri="{FF2B5EF4-FFF2-40B4-BE49-F238E27FC236}">
                      <a16:creationId xmlns:a16="http://schemas.microsoft.com/office/drawing/2014/main" id="{5D0C1504-0CEC-638D-EC5E-170B12DBD10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B70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45" name="Elipse 44">
                  <a:extLst>
                    <a:ext uri="{FF2B5EF4-FFF2-40B4-BE49-F238E27FC236}">
                      <a16:creationId xmlns:a16="http://schemas.microsoft.com/office/drawing/2014/main" id="{667C7400-25AE-F20C-4D64-42E4E958AB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43" name="Gráfico 42" descr="Piezas de rompecabezas">
                <a:extLst>
                  <a:ext uri="{FF2B5EF4-FFF2-40B4-BE49-F238E27FC236}">
                    <a16:creationId xmlns:a16="http://schemas.microsoft.com/office/drawing/2014/main" id="{AA8CB7B1-37B5-CB14-9229-8805B4418D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2556436">
                <a:off x="7853673" y="2876211"/>
                <a:ext cx="1074190" cy="1074190"/>
              </a:xfrm>
              <a:prstGeom prst="rect">
                <a:avLst/>
              </a:prstGeom>
            </p:spPr>
          </p:pic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93CBE063-50C9-C36D-1B6E-EF2F9881EAD9}"/>
                </a:ext>
              </a:extLst>
            </p:cNvPr>
            <p:cNvGrpSpPr/>
            <p:nvPr/>
          </p:nvGrpSpPr>
          <p:grpSpPr>
            <a:xfrm>
              <a:off x="3153322" y="2719511"/>
              <a:ext cx="1440000" cy="1440000"/>
              <a:chOff x="5390337" y="4942895"/>
              <a:chExt cx="1440000" cy="1440000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B72CA346-83EC-643D-C139-9F9620330DE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5862819" y="5519365"/>
                <a:ext cx="395806" cy="395806"/>
                <a:chOff x="5376000" y="4927841"/>
                <a:chExt cx="1440000" cy="1440000"/>
              </a:xfrm>
            </p:grpSpPr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EBA8B3B0-779E-614C-C371-91E5421A68E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76000" y="4927841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id="{6C31C68C-4ABD-D240-525F-0401F908BB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40" name="Elipse 39">
                    <a:extLst>
                      <a:ext uri="{FF2B5EF4-FFF2-40B4-BE49-F238E27FC236}">
                        <a16:creationId xmlns:a16="http://schemas.microsoft.com/office/drawing/2014/main" id="{CDCEE351-2DE2-8F00-0C1B-AC5FD81540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38" name="Imagen 37">
                  <a:extLst>
                    <a:ext uri="{FF2B5EF4-FFF2-40B4-BE49-F238E27FC236}">
                      <a16:creationId xmlns:a16="http://schemas.microsoft.com/office/drawing/2014/main" id="{DE2012FA-6462-5A83-DD37-BAEA5F0C66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056" t="3207" r="11274" b="18481"/>
                <a:stretch>
                  <a:fillRect/>
                </a:stretch>
              </p:blipFill>
              <p:spPr>
                <a:xfrm>
                  <a:off x="5626224" y="5175919"/>
                  <a:ext cx="914653" cy="91048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5222B980-E38F-F1DE-56D1-9007611D133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90337" y="494289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35" name="Elipse 34">
                  <a:extLst>
                    <a:ext uri="{FF2B5EF4-FFF2-40B4-BE49-F238E27FC236}">
                      <a16:creationId xmlns:a16="http://schemas.microsoft.com/office/drawing/2014/main" id="{BB8C7668-23F2-9E0E-80F0-DFD9F7C694B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0077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36" name="Elipse 35">
                  <a:extLst>
                    <a:ext uri="{FF2B5EF4-FFF2-40B4-BE49-F238E27FC236}">
                      <a16:creationId xmlns:a16="http://schemas.microsoft.com/office/drawing/2014/main" id="{DC97122D-C6DB-3FEF-4AC2-B6673243913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34" name="Gráfico 33" descr="Diploma enrollado">
                <a:extLst>
                  <a:ext uri="{FF2B5EF4-FFF2-40B4-BE49-F238E27FC236}">
                    <a16:creationId xmlns:a16="http://schemas.microsoft.com/office/drawing/2014/main" id="{CEE2D57F-3330-F661-5D2C-8D36BC88EC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8977545">
                <a:off x="5512818" y="5061390"/>
                <a:ext cx="1140276" cy="1140276"/>
              </a:xfrm>
              <a:prstGeom prst="rect">
                <a:avLst/>
              </a:prstGeom>
            </p:spPr>
          </p:pic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88666B8B-95F7-C514-28CA-4E12A3190372}"/>
                </a:ext>
              </a:extLst>
            </p:cNvPr>
            <p:cNvGrpSpPr/>
            <p:nvPr/>
          </p:nvGrpSpPr>
          <p:grpSpPr>
            <a:xfrm>
              <a:off x="5364218" y="440149"/>
              <a:ext cx="1440000" cy="1440000"/>
              <a:chOff x="3133868" y="2685919"/>
              <a:chExt cx="1440000" cy="1440000"/>
            </a:xfrm>
          </p:grpSpPr>
          <p:grpSp>
            <p:nvGrpSpPr>
              <p:cNvPr id="17" name="Grupo 16">
                <a:extLst>
                  <a:ext uri="{FF2B5EF4-FFF2-40B4-BE49-F238E27FC236}">
                    <a16:creationId xmlns:a16="http://schemas.microsoft.com/office/drawing/2014/main" id="{A61FCC8A-2E9B-E803-9FB3-DBC435F09CE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3610830" y="3231097"/>
                <a:ext cx="395806" cy="395806"/>
                <a:chOff x="3135687" y="2697425"/>
                <a:chExt cx="1440000" cy="1440000"/>
              </a:xfrm>
            </p:grpSpPr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1B68010B-7E8C-96E4-2376-6B14D954804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135687" y="2697425"/>
                  <a:ext cx="1440000" cy="1440000"/>
                  <a:chOff x="371088" y="467081"/>
                  <a:chExt cx="3960000" cy="3960000"/>
                </a:xfrm>
              </p:grpSpPr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A4A2D45D-E24F-4D4A-3D81-C270831B7F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71088" y="467081"/>
                    <a:ext cx="3960000" cy="39600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  <p:sp>
                <p:nvSpPr>
                  <p:cNvPr id="31" name="Elipse 30">
                    <a:extLst>
                      <a:ext uri="{FF2B5EF4-FFF2-40B4-BE49-F238E27FC236}">
                        <a16:creationId xmlns:a16="http://schemas.microsoft.com/office/drawing/2014/main" id="{F2F8C692-B574-97AD-F6D9-2932108092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01088" y="797081"/>
                    <a:ext cx="3300000" cy="3300000"/>
                  </a:xfrm>
                  <a:prstGeom prst="ellipse">
                    <a:avLst/>
                  </a:prstGeom>
                  <a:solidFill>
                    <a:srgbClr val="34483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_tradnl"/>
                  </a:p>
                </p:txBody>
              </p:sp>
            </p:grpSp>
            <p:pic>
              <p:nvPicPr>
                <p:cNvPr id="26" name="Imagen 25">
                  <a:extLst>
                    <a:ext uri="{FF2B5EF4-FFF2-40B4-BE49-F238E27FC236}">
                      <a16:creationId xmlns:a16="http://schemas.microsoft.com/office/drawing/2014/main" id="{84DD6644-E8C3-8BAA-78D7-51FEFA5E61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31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 contrast="100000"/>
                          </a14:imgEffect>
                        </a14:imgLayer>
                      </a14:imgProps>
                    </a:ext>
                  </a:extLst>
                </a:blip>
                <a:srcRect l="10699" r="9371" b="18792"/>
                <a:stretch>
                  <a:fillRect/>
                </a:stretch>
              </p:blipFill>
              <p:spPr>
                <a:xfrm>
                  <a:off x="3471192" y="2993859"/>
                  <a:ext cx="776330" cy="78875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E9F1D0C4-1D47-DB12-656D-145B19EE745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3868" y="2685919"/>
                <a:ext cx="1440000" cy="1440000"/>
                <a:chOff x="402919" y="467081"/>
                <a:chExt cx="3960000" cy="3960000"/>
              </a:xfrm>
            </p:grpSpPr>
            <p:sp>
              <p:nvSpPr>
                <p:cNvPr id="23" name="Elipse 22">
                  <a:extLst>
                    <a:ext uri="{FF2B5EF4-FFF2-40B4-BE49-F238E27FC236}">
                      <a16:creationId xmlns:a16="http://schemas.microsoft.com/office/drawing/2014/main" id="{916787E5-135D-2162-FF90-13787D136F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2919" y="467081"/>
                  <a:ext cx="3960000" cy="3960000"/>
                </a:xfrm>
                <a:prstGeom prst="ellipse">
                  <a:avLst/>
                </a:prstGeom>
                <a:solidFill>
                  <a:srgbClr val="A4133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 dirty="0"/>
                </a:p>
              </p:txBody>
            </p:sp>
            <p:sp>
              <p:nvSpPr>
                <p:cNvPr id="24" name="Elipse 23">
                  <a:extLst>
                    <a:ext uri="{FF2B5EF4-FFF2-40B4-BE49-F238E27FC236}">
                      <a16:creationId xmlns:a16="http://schemas.microsoft.com/office/drawing/2014/main" id="{C7AB44BC-ABE2-1623-2CFE-D25AF98A35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22" name="Gráfico 21" descr="Birrete">
                <a:extLst>
                  <a:ext uri="{FF2B5EF4-FFF2-40B4-BE49-F238E27FC236}">
                    <a16:creationId xmlns:a16="http://schemas.microsoft.com/office/drawing/2014/main" id="{0E792B81-8C7A-A011-FA4E-E1049D5A61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16200000">
                <a:off x="3303921" y="2852370"/>
                <a:ext cx="1107097" cy="1107097"/>
              </a:xfrm>
              <a:prstGeom prst="rect">
                <a:avLst/>
              </a:prstGeom>
            </p:spPr>
          </p:pic>
        </p:grpSp>
      </p:grpSp>
      <p:pic>
        <p:nvPicPr>
          <p:cNvPr id="116" name="Imagen 115">
            <a:extLst>
              <a:ext uri="{FF2B5EF4-FFF2-40B4-BE49-F238E27FC236}">
                <a16:creationId xmlns:a16="http://schemas.microsoft.com/office/drawing/2014/main" id="{C54DBACF-78CB-D522-19A8-F10884DC159C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4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376070" y="-537036"/>
            <a:ext cx="2463021" cy="2463021"/>
          </a:xfrm>
          <a:prstGeom prst="ellipse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70F140E-7CBE-4D5D-58D2-25311DA29DB9}"/>
              </a:ext>
            </a:extLst>
          </p:cNvPr>
          <p:cNvSpPr txBox="1"/>
          <p:nvPr/>
        </p:nvSpPr>
        <p:spPr>
          <a:xfrm>
            <a:off x="740426" y="-55882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5C6ABDF-3361-3F8E-6859-4A9DF96CC808}"/>
              </a:ext>
            </a:extLst>
          </p:cNvPr>
          <p:cNvSpPr txBox="1"/>
          <p:nvPr/>
        </p:nvSpPr>
        <p:spPr>
          <a:xfrm>
            <a:off x="9878533" y="2481231"/>
            <a:ext cx="1909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</a:t>
            </a:r>
          </a:p>
        </p:txBody>
      </p:sp>
      <p:pic>
        <p:nvPicPr>
          <p:cNvPr id="3" name="Gráfico 2" descr="Aula de clases con relleno sólido">
            <a:extLst>
              <a:ext uri="{FF2B5EF4-FFF2-40B4-BE49-F238E27FC236}">
                <a16:creationId xmlns:a16="http://schemas.microsoft.com/office/drawing/2014/main" id="{61607C9D-B2B6-3AEC-A71C-38380D1548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-10664" y="4931296"/>
            <a:ext cx="1890992" cy="1890992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C04C5304-8913-FC80-A619-26FACC4F7135}"/>
              </a:ext>
            </a:extLst>
          </p:cNvPr>
          <p:cNvGrpSpPr>
            <a:grpSpLocks noChangeAspect="1"/>
          </p:cNvGrpSpPr>
          <p:nvPr/>
        </p:nvGrpSpPr>
        <p:grpSpPr>
          <a:xfrm>
            <a:off x="1967089" y="1274712"/>
            <a:ext cx="1188915" cy="1188915"/>
            <a:chOff x="5376000" y="424551"/>
            <a:chExt cx="1440000" cy="1440000"/>
          </a:xfrm>
        </p:grpSpPr>
        <p:grpSp>
          <p:nvGrpSpPr>
            <p:cNvPr id="101" name="Grupo 100">
              <a:extLst>
                <a:ext uri="{FF2B5EF4-FFF2-40B4-BE49-F238E27FC236}">
                  <a16:creationId xmlns:a16="http://schemas.microsoft.com/office/drawing/2014/main" id="{3B55F4F0-C5AD-DBC8-3CD2-7C69FB32E4BD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73045" y="937417"/>
              <a:ext cx="395806" cy="395806"/>
              <a:chOff x="5376000" y="447701"/>
              <a:chExt cx="1440000" cy="1440000"/>
            </a:xfrm>
          </p:grpSpPr>
          <p:grpSp>
            <p:nvGrpSpPr>
              <p:cNvPr id="106" name="Grupo 105">
                <a:extLst>
                  <a:ext uri="{FF2B5EF4-FFF2-40B4-BE49-F238E27FC236}">
                    <a16:creationId xmlns:a16="http://schemas.microsoft.com/office/drawing/2014/main" id="{F2DB9963-F855-B7CD-5014-D6AECC2EF06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4770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108" name="Elipse 107">
                  <a:extLst>
                    <a:ext uri="{FF2B5EF4-FFF2-40B4-BE49-F238E27FC236}">
                      <a16:creationId xmlns:a16="http://schemas.microsoft.com/office/drawing/2014/main" id="{2ECE9245-01E6-D117-1346-82207F2DF0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09" name="Elipse 108">
                  <a:extLst>
                    <a:ext uri="{FF2B5EF4-FFF2-40B4-BE49-F238E27FC236}">
                      <a16:creationId xmlns:a16="http://schemas.microsoft.com/office/drawing/2014/main" id="{AD653647-F9F4-157C-A0B4-E1931D58E5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107" name="Imagen 106">
                <a:extLst>
                  <a:ext uri="{FF2B5EF4-FFF2-40B4-BE49-F238E27FC236}">
                    <a16:creationId xmlns:a16="http://schemas.microsoft.com/office/drawing/2014/main" id="{A8308E03-FAA6-87F4-15A1-79CBBEE417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6665" t="5947" r="16898" b="22613"/>
              <a:stretch>
                <a:fillRect/>
              </a:stretch>
            </p:blipFill>
            <p:spPr>
              <a:xfrm>
                <a:off x="5638407" y="593256"/>
                <a:ext cx="961485" cy="1033910"/>
              </a:xfrm>
              <a:prstGeom prst="rect">
                <a:avLst/>
              </a:prstGeom>
            </p:spPr>
          </p:pic>
        </p:grpSp>
        <p:grpSp>
          <p:nvGrpSpPr>
            <p:cNvPr id="102" name="Grupo 101">
              <a:extLst>
                <a:ext uri="{FF2B5EF4-FFF2-40B4-BE49-F238E27FC236}">
                  <a16:creationId xmlns:a16="http://schemas.microsoft.com/office/drawing/2014/main" id="{4CE280DB-98D8-04CA-5D5B-4A0EDCDC79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76000" y="424551"/>
              <a:ext cx="1440000" cy="1440000"/>
              <a:chOff x="371088" y="467081"/>
              <a:chExt cx="3960000" cy="3960000"/>
            </a:xfrm>
          </p:grpSpPr>
          <p:sp>
            <p:nvSpPr>
              <p:cNvPr id="104" name="Elipse 103">
                <a:extLst>
                  <a:ext uri="{FF2B5EF4-FFF2-40B4-BE49-F238E27FC236}">
                    <a16:creationId xmlns:a16="http://schemas.microsoft.com/office/drawing/2014/main" id="{7BCBC785-8556-B60D-A219-EA8FC377BE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D649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4F136A3D-649D-3177-5623-1CAF0C81C8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03" name="Gráfico 102" descr="Rompecabezas">
              <a:extLst>
                <a:ext uri="{FF2B5EF4-FFF2-40B4-BE49-F238E27FC236}">
                  <a16:creationId xmlns:a16="http://schemas.microsoft.com/office/drawing/2014/main" id="{7D6E4664-C826-CAE6-441D-E7FECA8189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42976" y="709584"/>
              <a:ext cx="897267" cy="897267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0FBBC23A-24E2-C6A5-F30B-3EC0BBFC9571}"/>
              </a:ext>
            </a:extLst>
          </p:cNvPr>
          <p:cNvGrpSpPr>
            <a:grpSpLocks noChangeAspect="1"/>
          </p:cNvGrpSpPr>
          <p:nvPr/>
        </p:nvGrpSpPr>
        <p:grpSpPr>
          <a:xfrm>
            <a:off x="4950464" y="1265155"/>
            <a:ext cx="1188915" cy="1188915"/>
            <a:chOff x="7613596" y="2697425"/>
            <a:chExt cx="1440000" cy="1440000"/>
          </a:xfrm>
        </p:grpSpPr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82CF342F-6E10-AB60-62A9-AFBBB72F67E9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8114366" y="3220871"/>
              <a:ext cx="395806" cy="395806"/>
              <a:chOff x="7616313" y="2709069"/>
              <a:chExt cx="1440000" cy="1440000"/>
            </a:xfrm>
          </p:grpSpPr>
          <p:grpSp>
            <p:nvGrpSpPr>
              <p:cNvPr id="97" name="Grupo 96">
                <a:extLst>
                  <a:ext uri="{FF2B5EF4-FFF2-40B4-BE49-F238E27FC236}">
                    <a16:creationId xmlns:a16="http://schemas.microsoft.com/office/drawing/2014/main" id="{C4D2975E-C0B9-1004-D018-14D6DC56A67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6313" y="2709069"/>
                <a:ext cx="1440000" cy="1440000"/>
                <a:chOff x="371088" y="467081"/>
                <a:chExt cx="3960000" cy="3960000"/>
              </a:xfrm>
            </p:grpSpPr>
            <p:sp>
              <p:nvSpPr>
                <p:cNvPr id="99" name="Elipse 98">
                  <a:extLst>
                    <a:ext uri="{FF2B5EF4-FFF2-40B4-BE49-F238E27FC236}">
                      <a16:creationId xmlns:a16="http://schemas.microsoft.com/office/drawing/2014/main" id="{62D245A0-8D44-1A0B-EDA9-9A1EFE346A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100" name="Elipse 99">
                  <a:extLst>
                    <a:ext uri="{FF2B5EF4-FFF2-40B4-BE49-F238E27FC236}">
                      <a16:creationId xmlns:a16="http://schemas.microsoft.com/office/drawing/2014/main" id="{B61726EC-780C-AF6D-D6B3-50BF04BAD7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98" name="Imagen 97">
                <a:extLst>
                  <a:ext uri="{FF2B5EF4-FFF2-40B4-BE49-F238E27FC236}">
                    <a16:creationId xmlns:a16="http://schemas.microsoft.com/office/drawing/2014/main" id="{29D4F815-B445-76E2-D1B6-DBF928A79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1726" t="1688" r="11294" b="15950"/>
              <a:stretch>
                <a:fillRect/>
              </a:stretch>
            </p:blipFill>
            <p:spPr>
              <a:xfrm>
                <a:off x="7920731" y="2961274"/>
                <a:ext cx="831164" cy="889287"/>
              </a:xfrm>
              <a:prstGeom prst="rect">
                <a:avLst/>
              </a:prstGeom>
            </p:spPr>
          </p:pic>
        </p:grpSp>
        <p:grpSp>
          <p:nvGrpSpPr>
            <p:cNvPr id="92" name="Grupo 91">
              <a:extLst>
                <a:ext uri="{FF2B5EF4-FFF2-40B4-BE49-F238E27FC236}">
                  <a16:creationId xmlns:a16="http://schemas.microsoft.com/office/drawing/2014/main" id="{30F98741-1D29-7829-28B1-33CE987498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13596" y="2697425"/>
              <a:ext cx="1440000" cy="1440000"/>
              <a:chOff x="371088" y="467081"/>
              <a:chExt cx="3960000" cy="3960000"/>
            </a:xfrm>
          </p:grpSpPr>
          <p:sp>
            <p:nvSpPr>
              <p:cNvPr id="95" name="Elipse 94">
                <a:extLst>
                  <a:ext uri="{FF2B5EF4-FFF2-40B4-BE49-F238E27FC236}">
                    <a16:creationId xmlns:a16="http://schemas.microsoft.com/office/drawing/2014/main" id="{C07C5DF1-A37B-EE73-6ABB-F5C5093C9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FFB7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96" name="Elipse 95">
                <a:extLst>
                  <a:ext uri="{FF2B5EF4-FFF2-40B4-BE49-F238E27FC236}">
                    <a16:creationId xmlns:a16="http://schemas.microsoft.com/office/drawing/2014/main" id="{A49E67C0-2545-6978-A403-958DF363E1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94" name="Gráfico 93" descr="Piezas de rompecabezas">
              <a:extLst>
                <a:ext uri="{FF2B5EF4-FFF2-40B4-BE49-F238E27FC236}">
                  <a16:creationId xmlns:a16="http://schemas.microsoft.com/office/drawing/2014/main" id="{F3362902-AE25-579F-F00C-94F8252610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556436">
              <a:off x="7853673" y="2876211"/>
              <a:ext cx="1074190" cy="1074190"/>
            </a:xfrm>
            <a:prstGeom prst="rect">
              <a:avLst/>
            </a:prstGeom>
          </p:spPr>
        </p:pic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3E469EE-7724-2223-0A63-A679C2607A31}"/>
              </a:ext>
            </a:extLst>
          </p:cNvPr>
          <p:cNvGrpSpPr>
            <a:grpSpLocks noChangeAspect="1"/>
          </p:cNvGrpSpPr>
          <p:nvPr/>
        </p:nvGrpSpPr>
        <p:grpSpPr>
          <a:xfrm rot="12424897">
            <a:off x="7783371" y="1299884"/>
            <a:ext cx="1188915" cy="1188915"/>
            <a:chOff x="5390337" y="4942895"/>
            <a:chExt cx="1440000" cy="1440000"/>
          </a:xfrm>
        </p:grpSpPr>
        <p:grpSp>
          <p:nvGrpSpPr>
            <p:cNvPr id="82" name="Grupo 81">
              <a:extLst>
                <a:ext uri="{FF2B5EF4-FFF2-40B4-BE49-F238E27FC236}">
                  <a16:creationId xmlns:a16="http://schemas.microsoft.com/office/drawing/2014/main" id="{D772817B-23CE-D0E1-32CA-E9A091FAB98C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62819" y="5519365"/>
              <a:ext cx="395806" cy="395806"/>
              <a:chOff x="5376000" y="4927841"/>
              <a:chExt cx="1440000" cy="1440000"/>
            </a:xfrm>
          </p:grpSpPr>
          <p:grpSp>
            <p:nvGrpSpPr>
              <p:cNvPr id="87" name="Grupo 86">
                <a:extLst>
                  <a:ext uri="{FF2B5EF4-FFF2-40B4-BE49-F238E27FC236}">
                    <a16:creationId xmlns:a16="http://schemas.microsoft.com/office/drawing/2014/main" id="{4071F765-7A6D-D31A-1C86-958B54230C0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92784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89" name="Elipse 88">
                  <a:extLst>
                    <a:ext uri="{FF2B5EF4-FFF2-40B4-BE49-F238E27FC236}">
                      <a16:creationId xmlns:a16="http://schemas.microsoft.com/office/drawing/2014/main" id="{9F663341-1397-88AF-770F-BAF13036E8D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90" name="Elipse 89">
                  <a:extLst>
                    <a:ext uri="{FF2B5EF4-FFF2-40B4-BE49-F238E27FC236}">
                      <a16:creationId xmlns:a16="http://schemas.microsoft.com/office/drawing/2014/main" id="{FAADB1BB-64B8-59C8-7A41-D74A7D4CAEF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88" name="Imagen 87">
                <a:extLst>
                  <a:ext uri="{FF2B5EF4-FFF2-40B4-BE49-F238E27FC236}">
                    <a16:creationId xmlns:a16="http://schemas.microsoft.com/office/drawing/2014/main" id="{2B1C3274-45C7-0CB4-B5CC-D14B81FF54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056" t="3207" r="11274" b="18481"/>
              <a:stretch>
                <a:fillRect/>
              </a:stretch>
            </p:blipFill>
            <p:spPr>
              <a:xfrm>
                <a:off x="5626224" y="5175919"/>
                <a:ext cx="914653" cy="910485"/>
              </a:xfrm>
              <a:prstGeom prst="rect">
                <a:avLst/>
              </a:prstGeom>
            </p:spPr>
          </p:pic>
        </p:grpSp>
        <p:grpSp>
          <p:nvGrpSpPr>
            <p:cNvPr id="83" name="Grupo 82">
              <a:extLst>
                <a:ext uri="{FF2B5EF4-FFF2-40B4-BE49-F238E27FC236}">
                  <a16:creationId xmlns:a16="http://schemas.microsoft.com/office/drawing/2014/main" id="{0C0A7633-8885-129C-9D3C-63ECF45FBFF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0337" y="4942895"/>
              <a:ext cx="1440000" cy="1440000"/>
              <a:chOff x="371088" y="467081"/>
              <a:chExt cx="3960000" cy="3960000"/>
            </a:xfrm>
          </p:grpSpPr>
          <p:sp>
            <p:nvSpPr>
              <p:cNvPr id="85" name="Elipse 84">
                <a:extLst>
                  <a:ext uri="{FF2B5EF4-FFF2-40B4-BE49-F238E27FC236}">
                    <a16:creationId xmlns:a16="http://schemas.microsoft.com/office/drawing/2014/main" id="{5911429D-ED7A-5788-FD94-B044A30427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0077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86" name="Elipse 85">
                <a:extLst>
                  <a:ext uri="{FF2B5EF4-FFF2-40B4-BE49-F238E27FC236}">
                    <a16:creationId xmlns:a16="http://schemas.microsoft.com/office/drawing/2014/main" id="{C24D8B78-F3FD-57A4-148E-4EC4721F6C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84" name="Gráfico 83" descr="Diploma enrollado">
              <a:extLst>
                <a:ext uri="{FF2B5EF4-FFF2-40B4-BE49-F238E27FC236}">
                  <a16:creationId xmlns:a16="http://schemas.microsoft.com/office/drawing/2014/main" id="{2E69FB9A-FBEC-CD85-93C9-2777D750FA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8977545">
              <a:off x="5512818" y="5061390"/>
              <a:ext cx="1140276" cy="1140276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FF45C09F-F681-17E1-223F-A0AA0BAA6B53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10130128" y="1274712"/>
            <a:ext cx="1188915" cy="1188915"/>
            <a:chOff x="3133868" y="2685919"/>
            <a:chExt cx="1440000" cy="1440000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D986BFFD-316E-2FE5-E91E-B5C5C0874B1E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610830" y="3231097"/>
              <a:ext cx="395806" cy="395806"/>
              <a:chOff x="3135687" y="2697425"/>
              <a:chExt cx="1440000" cy="1440000"/>
            </a:xfrm>
          </p:grpSpPr>
          <p:grpSp>
            <p:nvGrpSpPr>
              <p:cNvPr id="62" name="Grupo 61">
                <a:extLst>
                  <a:ext uri="{FF2B5EF4-FFF2-40B4-BE49-F238E27FC236}">
                    <a16:creationId xmlns:a16="http://schemas.microsoft.com/office/drawing/2014/main" id="{A5086FA1-F616-4965-A5AB-643A95B38BB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5687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64" name="Elipse 63">
                  <a:extLst>
                    <a:ext uri="{FF2B5EF4-FFF2-40B4-BE49-F238E27FC236}">
                      <a16:creationId xmlns:a16="http://schemas.microsoft.com/office/drawing/2014/main" id="{A11A584C-689D-26BD-61F4-CEB0857875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65" name="Elipse 64">
                  <a:extLst>
                    <a:ext uri="{FF2B5EF4-FFF2-40B4-BE49-F238E27FC236}">
                      <a16:creationId xmlns:a16="http://schemas.microsoft.com/office/drawing/2014/main" id="{8FD8B81E-BAD4-EBB3-F897-1D260A0753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63" name="Imagen 62">
                <a:extLst>
                  <a:ext uri="{FF2B5EF4-FFF2-40B4-BE49-F238E27FC236}">
                    <a16:creationId xmlns:a16="http://schemas.microsoft.com/office/drawing/2014/main" id="{BD3C4728-1A51-A7F3-5F53-CF53C28D4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699" r="9371" b="18792"/>
              <a:stretch>
                <a:fillRect/>
              </a:stretch>
            </p:blipFill>
            <p:spPr>
              <a:xfrm>
                <a:off x="3471192" y="2993859"/>
                <a:ext cx="776330" cy="788750"/>
              </a:xfrm>
              <a:prstGeom prst="rect">
                <a:avLst/>
              </a:prstGeom>
            </p:spPr>
          </p:pic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75EB7340-7BA6-1413-B402-0DACD64E412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33868" y="2685919"/>
              <a:ext cx="1440000" cy="1440000"/>
              <a:chOff x="402919" y="467081"/>
              <a:chExt cx="3960000" cy="3960000"/>
            </a:xfrm>
          </p:grpSpPr>
          <p:sp>
            <p:nvSpPr>
              <p:cNvPr id="60" name="Elipse 59">
                <a:extLst>
                  <a:ext uri="{FF2B5EF4-FFF2-40B4-BE49-F238E27FC236}">
                    <a16:creationId xmlns:a16="http://schemas.microsoft.com/office/drawing/2014/main" id="{7E12B0B0-BD88-46F5-A4D9-9A40A34236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2919" y="467081"/>
                <a:ext cx="3960000" cy="3960000"/>
              </a:xfrm>
              <a:prstGeom prst="ellipse">
                <a:avLst/>
              </a:prstGeom>
              <a:solidFill>
                <a:srgbClr val="A4133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61" name="Elipse 60">
                <a:extLst>
                  <a:ext uri="{FF2B5EF4-FFF2-40B4-BE49-F238E27FC236}">
                    <a16:creationId xmlns:a16="http://schemas.microsoft.com/office/drawing/2014/main" id="{E9398082-5F63-A226-74DE-D525D10B90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59" name="Gráfico 58" descr="Birrete">
              <a:extLst>
                <a:ext uri="{FF2B5EF4-FFF2-40B4-BE49-F238E27FC236}">
                  <a16:creationId xmlns:a16="http://schemas.microsoft.com/office/drawing/2014/main" id="{0D0488B0-22F1-E7C6-FC7A-D2932C0763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6200000">
              <a:off x="3303921" y="2852370"/>
              <a:ext cx="1107097" cy="1107097"/>
            </a:xfrm>
            <a:prstGeom prst="rect">
              <a:avLst/>
            </a:prstGeom>
          </p:spPr>
        </p:pic>
      </p:grp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7E23BC41-D4DE-280A-16D7-CDBBF5F02456}"/>
              </a:ext>
            </a:extLst>
          </p:cNvPr>
          <p:cNvSpPr txBox="1"/>
          <p:nvPr/>
        </p:nvSpPr>
        <p:spPr>
          <a:xfrm>
            <a:off x="1359332" y="2468873"/>
            <a:ext cx="2565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Introductorios</a:t>
            </a:r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1CE8E5E7-7EEC-7DEE-47B5-7B4C1CF3263F}"/>
              </a:ext>
            </a:extLst>
          </p:cNvPr>
          <p:cNvSpPr txBox="1"/>
          <p:nvPr/>
        </p:nvSpPr>
        <p:spPr>
          <a:xfrm>
            <a:off x="4364726" y="2467554"/>
            <a:ext cx="259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Profundización</a:t>
            </a: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1EC0AB76-3F0B-F2FE-24A3-6A160CFC8860}"/>
              </a:ext>
            </a:extLst>
          </p:cNvPr>
          <p:cNvSpPr txBox="1"/>
          <p:nvPr/>
        </p:nvSpPr>
        <p:spPr>
          <a:xfrm>
            <a:off x="7531394" y="2481286"/>
            <a:ext cx="176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Posgrado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4565A43-D108-0E8A-853E-A19112E94099}"/>
              </a:ext>
            </a:extLst>
          </p:cNvPr>
          <p:cNvSpPr txBox="1"/>
          <p:nvPr/>
        </p:nvSpPr>
        <p:spPr>
          <a:xfrm>
            <a:off x="1300482" y="2876251"/>
            <a:ext cx="2867433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Conceptos básicos en DDHH</a:t>
            </a:r>
          </a:p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¿Qué son los DESCA?</a:t>
            </a:r>
          </a:p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Colonialismos en el Siglo XXI</a:t>
            </a:r>
          </a:p>
          <a:p>
            <a:pPr marL="19050" indent="-19050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¿Por qué hablamos de Emergencia Climática?</a:t>
            </a:r>
          </a:p>
          <a:p>
            <a:pPr marL="19050" indent="-19050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Políticas Públicas con Perspectiva de DDHH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061E8245-BD2C-D3E7-4C15-E8964A3C64AB}"/>
              </a:ext>
            </a:extLst>
          </p:cNvPr>
          <p:cNvSpPr txBox="1"/>
          <p:nvPr/>
        </p:nvSpPr>
        <p:spPr>
          <a:xfrm>
            <a:off x="4315648" y="2852194"/>
            <a:ext cx="3146296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El rol judicial y el desafío de las tecnologías emergentes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Estrategias jurídicas ante la emergencia climática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Derecho al hábitat y derecho a la ciudad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Diplomatura derecho del trabajo y justicia social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Doctrina social de la iglesia y doctrina franciscana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El mito de la solución tecnológica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Justicia en la frontera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Narcomenudeo y política criminal local</a:t>
            </a:r>
          </a:p>
        </p:txBody>
      </p: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286D277A-ECD8-C939-6808-C3D6C6A2D59D}"/>
              </a:ext>
            </a:extLst>
          </p:cNvPr>
          <p:cNvSpPr txBox="1"/>
          <p:nvPr/>
        </p:nvSpPr>
        <p:spPr>
          <a:xfrm>
            <a:off x="7558062" y="2916701"/>
            <a:ext cx="2384597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Diplomatura Litigio Climático en América Latina y el Caribe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Seminarios abiertos de Doctorado</a:t>
            </a:r>
          </a:p>
        </p:txBody>
      </p:sp>
      <p:sp>
        <p:nvSpPr>
          <p:cNvPr id="137" name="CuadroTexto 136">
            <a:extLst>
              <a:ext uri="{FF2B5EF4-FFF2-40B4-BE49-F238E27FC236}">
                <a16:creationId xmlns:a16="http://schemas.microsoft.com/office/drawing/2014/main" id="{4F34A481-61FF-C9BA-BE02-5B1C6B26BEA6}"/>
              </a:ext>
            </a:extLst>
          </p:cNvPr>
          <p:cNvSpPr txBox="1"/>
          <p:nvPr/>
        </p:nvSpPr>
        <p:spPr>
          <a:xfrm>
            <a:off x="9878533" y="2898945"/>
            <a:ext cx="238459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indent="-11113"/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Doctorado en Derecho Penal y Derechos Humanos.</a:t>
            </a:r>
          </a:p>
        </p:txBody>
      </p:sp>
      <p:sp>
        <p:nvSpPr>
          <p:cNvPr id="138" name="CuadroTexto 137">
            <a:extLst>
              <a:ext uri="{FF2B5EF4-FFF2-40B4-BE49-F238E27FC236}">
                <a16:creationId xmlns:a16="http://schemas.microsoft.com/office/drawing/2014/main" id="{D771321A-75F1-CD4B-7E9C-6C79D43334D1}"/>
              </a:ext>
            </a:extLst>
          </p:cNvPr>
          <p:cNvSpPr txBox="1"/>
          <p:nvPr/>
        </p:nvSpPr>
        <p:spPr>
          <a:xfrm>
            <a:off x="6169170" y="-1776281"/>
            <a:ext cx="5837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00" indent="-495300"/>
            <a:r>
              <a:rPr lang="es-AR" sz="32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1. </a:t>
            </a:r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 en Derecho Penal y Derechos Humanos.</a:t>
            </a:r>
            <a:endParaRPr lang="es-AR" sz="1600" dirty="0">
              <a:solidFill>
                <a:schemeClr val="bg1">
                  <a:lumMod val="95000"/>
                </a:schemeClr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  <a:cs typeface="Baghdad" pitchFamily="2" charset="-78"/>
            </a:endParaRPr>
          </a:p>
          <a:p>
            <a:pPr marL="541338"/>
            <a:r>
              <a:rPr lang="es-AR" sz="1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En convenio con la </a:t>
            </a:r>
            <a:r>
              <a:rPr lang="es-A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Universidad Nacional de José C. Paz (UNPAZ), </a:t>
            </a:r>
            <a:r>
              <a:rPr lang="es-AR" sz="1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una reconstrucción dogmática del derecho penal desde una perspectiva latinoamericana, en línea con sus modelos de estado, de poder punitivo y sus tipos de marginación y discriminación social</a:t>
            </a:r>
          </a:p>
        </p:txBody>
      </p:sp>
      <p:grpSp>
        <p:nvGrpSpPr>
          <p:cNvPr id="139" name="Grupo 138">
            <a:extLst>
              <a:ext uri="{FF2B5EF4-FFF2-40B4-BE49-F238E27FC236}">
                <a16:creationId xmlns:a16="http://schemas.microsoft.com/office/drawing/2014/main" id="{77C046A9-6EEA-C83E-87E2-2D7CB9C19492}"/>
              </a:ext>
            </a:extLst>
          </p:cNvPr>
          <p:cNvGrpSpPr/>
          <p:nvPr/>
        </p:nvGrpSpPr>
        <p:grpSpPr>
          <a:xfrm>
            <a:off x="7147949" y="-3105635"/>
            <a:ext cx="3678895" cy="1095553"/>
            <a:chOff x="7333148" y="495978"/>
            <a:chExt cx="3678895" cy="1095553"/>
          </a:xfrm>
        </p:grpSpPr>
        <p:sp>
          <p:nvSpPr>
            <p:cNvPr id="140" name="Google Shape;190;p5">
              <a:extLst>
                <a:ext uri="{FF2B5EF4-FFF2-40B4-BE49-F238E27FC236}">
                  <a16:creationId xmlns:a16="http://schemas.microsoft.com/office/drawing/2014/main" id="{632918D0-7466-D24D-90D4-1C399D2F83C4}"/>
                </a:ext>
              </a:extLst>
            </p:cNvPr>
            <p:cNvSpPr/>
            <p:nvPr/>
          </p:nvSpPr>
          <p:spPr>
            <a:xfrm>
              <a:off x="7575898" y="522340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92;p5">
              <a:extLst>
                <a:ext uri="{FF2B5EF4-FFF2-40B4-BE49-F238E27FC236}">
                  <a16:creationId xmlns:a16="http://schemas.microsoft.com/office/drawing/2014/main" id="{50BE0105-EF60-15E6-4907-CCC0420925FC}"/>
                </a:ext>
              </a:extLst>
            </p:cNvPr>
            <p:cNvSpPr txBox="1"/>
            <p:nvPr/>
          </p:nvSpPr>
          <p:spPr>
            <a:xfrm>
              <a:off x="7333148" y="1243429"/>
              <a:ext cx="130587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Graduados</a:t>
              </a:r>
              <a:r>
                <a:rPr lang="es-AR" sz="1600" dirty="0">
                  <a:solidFill>
                    <a:srgbClr val="344738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.</a:t>
              </a: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 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142" name="Imagen 141">
              <a:extLst>
                <a:ext uri="{FF2B5EF4-FFF2-40B4-BE49-F238E27FC236}">
                  <a16:creationId xmlns:a16="http://schemas.microsoft.com/office/drawing/2014/main" id="{5AC61EAF-8C33-C176-F9FD-1A719FFA8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2844" r="17322" b="18144"/>
            <a:stretch>
              <a:fillRect/>
            </a:stretch>
          </p:blipFill>
          <p:spPr>
            <a:xfrm>
              <a:off x="7737999" y="637384"/>
              <a:ext cx="386188" cy="470286"/>
            </a:xfrm>
            <a:prstGeom prst="rect">
              <a:avLst/>
            </a:prstGeom>
          </p:spPr>
        </p:pic>
        <p:sp>
          <p:nvSpPr>
            <p:cNvPr id="143" name="Google Shape;190;p5">
              <a:extLst>
                <a:ext uri="{FF2B5EF4-FFF2-40B4-BE49-F238E27FC236}">
                  <a16:creationId xmlns:a16="http://schemas.microsoft.com/office/drawing/2014/main" id="{03365B3E-139A-9582-BE90-5E57B57F9C8D}"/>
                </a:ext>
              </a:extLst>
            </p:cNvPr>
            <p:cNvSpPr/>
            <p:nvPr/>
          </p:nvSpPr>
          <p:spPr>
            <a:xfrm>
              <a:off x="10037840" y="495978"/>
              <a:ext cx="720000" cy="720000"/>
            </a:xfrm>
            <a:prstGeom prst="ellipse">
              <a:avLst/>
            </a:prstGeom>
            <a:solidFill>
              <a:srgbClr val="84A5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92;p5">
              <a:extLst>
                <a:ext uri="{FF2B5EF4-FFF2-40B4-BE49-F238E27FC236}">
                  <a16:creationId xmlns:a16="http://schemas.microsoft.com/office/drawing/2014/main" id="{7D1A95DD-B2FF-E2CE-6EEF-867E5EC81696}"/>
                </a:ext>
              </a:extLst>
            </p:cNvPr>
            <p:cNvSpPr txBox="1"/>
            <p:nvPr/>
          </p:nvSpPr>
          <p:spPr>
            <a:xfrm>
              <a:off x="9835731" y="1253017"/>
              <a:ext cx="117631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600" dirty="0">
                  <a:solidFill>
                    <a:schemeClr val="bg1"/>
                  </a:solidFill>
                  <a:latin typeface="Rockwell" panose="02060603020205020403" pitchFamily="18" charset="77"/>
                  <a:cs typeface="Calibri"/>
                  <a:sym typeface="Calibri"/>
                </a:rPr>
                <a:t>Sincrónico</a:t>
              </a:r>
              <a:endParaRPr dirty="0">
                <a:solidFill>
                  <a:schemeClr val="bg1"/>
                </a:solidFill>
                <a:latin typeface="Rockwell" panose="02060603020205020403" pitchFamily="18" charset="77"/>
              </a:endParaRPr>
            </a:p>
          </p:txBody>
        </p:sp>
        <p:pic>
          <p:nvPicPr>
            <p:cNvPr id="145" name="Gráfico 144" descr="Online meeting con relleno sólido">
              <a:extLst>
                <a:ext uri="{FF2B5EF4-FFF2-40B4-BE49-F238E27FC236}">
                  <a16:creationId xmlns:a16="http://schemas.microsoft.com/office/drawing/2014/main" id="{D6C44D1C-761F-B7AA-8957-7CE964E31C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108547" y="566685"/>
              <a:ext cx="578586" cy="578586"/>
            </a:xfrm>
            <a:prstGeom prst="rect">
              <a:avLst/>
            </a:prstGeom>
          </p:spPr>
        </p:pic>
      </p:grpSp>
      <p:sp>
        <p:nvSpPr>
          <p:cNvPr id="177" name="CuadroTexto 176">
            <a:extLst>
              <a:ext uri="{FF2B5EF4-FFF2-40B4-BE49-F238E27FC236}">
                <a16:creationId xmlns:a16="http://schemas.microsoft.com/office/drawing/2014/main" id="{F433F6B7-00B6-76D1-34E8-A7C5B8CB757F}"/>
              </a:ext>
            </a:extLst>
          </p:cNvPr>
          <p:cNvSpPr txBox="1"/>
          <p:nvPr/>
        </p:nvSpPr>
        <p:spPr>
          <a:xfrm>
            <a:off x="12460742" y="426917"/>
            <a:ext cx="7277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Instituciones aliadas</a:t>
            </a:r>
            <a:endParaRPr lang="es-ES_tradnl" sz="2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3EC12A1-D5E8-5303-DBA4-92F120C763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697"/>
          <a:stretch>
            <a:fillRect/>
          </a:stretch>
        </p:blipFill>
        <p:spPr>
          <a:xfrm>
            <a:off x="19344274" y="4426313"/>
            <a:ext cx="2142285" cy="83120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0A26FF2F-89AF-8E03-F4DF-164BC02DBA3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4" t="7864" r="-6180" b="-8815"/>
          <a:stretch>
            <a:fillRect/>
          </a:stretch>
        </p:blipFill>
        <p:spPr>
          <a:xfrm>
            <a:off x="21174336" y="2582886"/>
            <a:ext cx="2316283" cy="156583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4536A86-7258-369F-FD6E-788D1D9DE3C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158" y="4583169"/>
            <a:ext cx="2929878" cy="645754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770F71F9-D89D-3886-9D8A-83EC6018938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0071" y="2468222"/>
            <a:ext cx="1360395" cy="1352665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4E90D41D-C1D4-E735-B212-71E17F7F50C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905" y="4653693"/>
            <a:ext cx="2929877" cy="603828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85FE2A63-F42E-64EB-830D-5DF20FB559E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8" t="29611" r="10694" b="31737"/>
          <a:stretch>
            <a:fillRect/>
          </a:stretch>
        </p:blipFill>
        <p:spPr>
          <a:xfrm>
            <a:off x="15657961" y="2702146"/>
            <a:ext cx="1646877" cy="809058"/>
          </a:xfrm>
          <a:prstGeom prst="rect">
            <a:avLst/>
          </a:prstGeom>
        </p:spPr>
      </p:pic>
      <p:pic>
        <p:nvPicPr>
          <p:cNvPr id="55" name="Google Shape;96;p1">
            <a:extLst>
              <a:ext uri="{FF2B5EF4-FFF2-40B4-BE49-F238E27FC236}">
                <a16:creationId xmlns:a16="http://schemas.microsoft.com/office/drawing/2014/main" id="{4BC0CD9D-B816-CCEC-8BC6-740B7B575CE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7"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2372166" y="2582886"/>
            <a:ext cx="3237357" cy="1112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F66A9B6C-0531-0C0E-E4FE-6BD200CB6A0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4989" y="4388160"/>
            <a:ext cx="1544964" cy="1359890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3DB38001-0756-4030-8DE9-ADB6181D019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07" y="2074587"/>
            <a:ext cx="2142285" cy="21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39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ángulo redondeado 93">
            <a:extLst>
              <a:ext uri="{FF2B5EF4-FFF2-40B4-BE49-F238E27FC236}">
                <a16:creationId xmlns:a16="http://schemas.microsoft.com/office/drawing/2014/main" id="{E3E29A2E-CF03-9008-08A6-BCBF52BEAD66}"/>
              </a:ext>
            </a:extLst>
          </p:cNvPr>
          <p:cNvSpPr/>
          <p:nvPr/>
        </p:nvSpPr>
        <p:spPr>
          <a:xfrm>
            <a:off x="-1197303" y="1670666"/>
            <a:ext cx="12234111" cy="384264"/>
          </a:xfrm>
          <a:prstGeom prst="roundRect">
            <a:avLst>
              <a:gd name="adj" fmla="val 50000"/>
            </a:avLst>
          </a:prstGeom>
          <a:solidFill>
            <a:srgbClr val="84A5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27662A-502C-1C86-C60B-F10DBB836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697"/>
          <a:stretch>
            <a:fillRect/>
          </a:stretch>
        </p:blipFill>
        <p:spPr>
          <a:xfrm>
            <a:off x="6999856" y="4426313"/>
            <a:ext cx="2142285" cy="8312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EA127B0-CB00-7BF9-B065-384177E22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4" t="7864" r="-6180" b="-8815"/>
          <a:stretch>
            <a:fillRect/>
          </a:stretch>
        </p:blipFill>
        <p:spPr>
          <a:xfrm>
            <a:off x="8829918" y="2582886"/>
            <a:ext cx="2316283" cy="156583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21A44DF-A734-5099-EBCD-04B4AF1D75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740" y="4583169"/>
            <a:ext cx="2929878" cy="64575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A20F0E9-92F1-E54C-537C-7D47D09292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53" y="2468222"/>
            <a:ext cx="1360395" cy="135266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7733704-A449-6298-BC48-8AC450648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87" y="4653693"/>
            <a:ext cx="2929877" cy="60382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C783929-E0EF-E925-0B1A-07350337CE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8" t="29611" r="10694" b="31737"/>
          <a:stretch>
            <a:fillRect/>
          </a:stretch>
        </p:blipFill>
        <p:spPr>
          <a:xfrm>
            <a:off x="3313543" y="2702146"/>
            <a:ext cx="1646877" cy="809058"/>
          </a:xfrm>
          <a:prstGeom prst="rect">
            <a:avLst/>
          </a:prstGeom>
        </p:spPr>
      </p:pic>
      <p:pic>
        <p:nvPicPr>
          <p:cNvPr id="32" name="Google Shape;96;p1">
            <a:extLst>
              <a:ext uri="{FF2B5EF4-FFF2-40B4-BE49-F238E27FC236}">
                <a16:creationId xmlns:a16="http://schemas.microsoft.com/office/drawing/2014/main" id="{E435AD34-EE95-351C-EF14-1E6D5B11FA7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7748" y="2582886"/>
            <a:ext cx="3237357" cy="1112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7751FE3A-D3AE-0769-8F99-D6E95A0AB7C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4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321" t="11137" r="18405" b="37124"/>
          <a:stretch>
            <a:fillRect/>
          </a:stretch>
        </p:blipFill>
        <p:spPr>
          <a:xfrm>
            <a:off x="-283470" y="-340261"/>
            <a:ext cx="2463021" cy="2463021"/>
          </a:xfrm>
          <a:prstGeom prst="ellipse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A4355DB3-CCEA-47A3-4897-3FA7921E5F8D}"/>
              </a:ext>
            </a:extLst>
          </p:cNvPr>
          <p:cNvSpPr txBox="1"/>
          <p:nvPr/>
        </p:nvSpPr>
        <p:spPr>
          <a:xfrm>
            <a:off x="1381990" y="426917"/>
            <a:ext cx="7277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Instituciones aliadas</a:t>
            </a:r>
            <a:endParaRPr lang="es-ES_tradnl" sz="2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4E002166-11DE-0BAC-0F8A-0FD54D11D074}"/>
              </a:ext>
            </a:extLst>
          </p:cNvPr>
          <p:cNvSpPr txBox="1"/>
          <p:nvPr/>
        </p:nvSpPr>
        <p:spPr>
          <a:xfrm>
            <a:off x="-2997695" y="2481231"/>
            <a:ext cx="1909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Doctorado</a:t>
            </a:r>
          </a:p>
        </p:txBody>
      </p:sp>
      <p:pic>
        <p:nvPicPr>
          <p:cNvPr id="46" name="Gráfico 45" descr="Aula de clases con relleno sólido">
            <a:extLst>
              <a:ext uri="{FF2B5EF4-FFF2-40B4-BE49-F238E27FC236}">
                <a16:creationId xmlns:a16="http://schemas.microsoft.com/office/drawing/2014/main" id="{CCB1B778-7759-4650-ED4F-11D3668C9E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2886892" y="4931296"/>
            <a:ext cx="1890992" cy="1890992"/>
          </a:xfrm>
          <a:prstGeom prst="rect">
            <a:avLst/>
          </a:prstGeom>
        </p:spPr>
      </p:pic>
      <p:grpSp>
        <p:nvGrpSpPr>
          <p:cNvPr id="47" name="Grupo 46">
            <a:extLst>
              <a:ext uri="{FF2B5EF4-FFF2-40B4-BE49-F238E27FC236}">
                <a16:creationId xmlns:a16="http://schemas.microsoft.com/office/drawing/2014/main" id="{EE7B5259-18FC-F40C-0F17-3AEF9172CC8D}"/>
              </a:ext>
            </a:extLst>
          </p:cNvPr>
          <p:cNvGrpSpPr>
            <a:grpSpLocks noChangeAspect="1"/>
          </p:cNvGrpSpPr>
          <p:nvPr/>
        </p:nvGrpSpPr>
        <p:grpSpPr>
          <a:xfrm>
            <a:off x="-10909139" y="1274712"/>
            <a:ext cx="1188915" cy="1188915"/>
            <a:chOff x="5376000" y="424551"/>
            <a:chExt cx="1440000" cy="1440000"/>
          </a:xfrm>
        </p:grpSpPr>
        <p:grpSp>
          <p:nvGrpSpPr>
            <p:cNvPr id="48" name="Grupo 47">
              <a:extLst>
                <a:ext uri="{FF2B5EF4-FFF2-40B4-BE49-F238E27FC236}">
                  <a16:creationId xmlns:a16="http://schemas.microsoft.com/office/drawing/2014/main" id="{97986C38-ED7D-94AF-3F91-F9DC75493033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73045" y="937417"/>
              <a:ext cx="395806" cy="395806"/>
              <a:chOff x="5376000" y="447701"/>
              <a:chExt cx="1440000" cy="1440000"/>
            </a:xfrm>
          </p:grpSpPr>
          <p:grpSp>
            <p:nvGrpSpPr>
              <p:cNvPr id="53" name="Grupo 52">
                <a:extLst>
                  <a:ext uri="{FF2B5EF4-FFF2-40B4-BE49-F238E27FC236}">
                    <a16:creationId xmlns:a16="http://schemas.microsoft.com/office/drawing/2014/main" id="{ABBE903B-8259-12A6-954F-722CEBF08FC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4770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55" name="Elipse 54">
                  <a:extLst>
                    <a:ext uri="{FF2B5EF4-FFF2-40B4-BE49-F238E27FC236}">
                      <a16:creationId xmlns:a16="http://schemas.microsoft.com/office/drawing/2014/main" id="{7C778355-F5A3-1D09-D7DD-DB1B5DF0AB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56" name="Elipse 55">
                  <a:extLst>
                    <a:ext uri="{FF2B5EF4-FFF2-40B4-BE49-F238E27FC236}">
                      <a16:creationId xmlns:a16="http://schemas.microsoft.com/office/drawing/2014/main" id="{AF18E6D4-302E-C984-DB9B-3F0E27AC27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54" name="Imagen 53">
                <a:extLst>
                  <a:ext uri="{FF2B5EF4-FFF2-40B4-BE49-F238E27FC236}">
                    <a16:creationId xmlns:a16="http://schemas.microsoft.com/office/drawing/2014/main" id="{4C837A98-E7E9-4922-0765-DC2C4928B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6665" t="5947" r="16898" b="22613"/>
              <a:stretch>
                <a:fillRect/>
              </a:stretch>
            </p:blipFill>
            <p:spPr>
              <a:xfrm>
                <a:off x="5638407" y="593256"/>
                <a:ext cx="961485" cy="1033910"/>
              </a:xfrm>
              <a:prstGeom prst="rect">
                <a:avLst/>
              </a:prstGeom>
            </p:spPr>
          </p:pic>
        </p:grp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335AF408-74D6-6774-C8A4-418CB20B80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76000" y="424551"/>
              <a:ext cx="1440000" cy="1440000"/>
              <a:chOff x="371088" y="467081"/>
              <a:chExt cx="3960000" cy="3960000"/>
            </a:xfrm>
          </p:grpSpPr>
          <p:sp>
            <p:nvSpPr>
              <p:cNvPr id="51" name="Elipse 50">
                <a:extLst>
                  <a:ext uri="{FF2B5EF4-FFF2-40B4-BE49-F238E27FC236}">
                    <a16:creationId xmlns:a16="http://schemas.microsoft.com/office/drawing/2014/main" id="{13CB5C1D-7CCE-352E-0459-5C26DCB4E9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D649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9FE568C5-C380-0683-5C4B-01062481C3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50" name="Gráfico 49" descr="Rompecabezas">
              <a:extLst>
                <a:ext uri="{FF2B5EF4-FFF2-40B4-BE49-F238E27FC236}">
                  <a16:creationId xmlns:a16="http://schemas.microsoft.com/office/drawing/2014/main" id="{3EFEDA87-9CBA-6943-ED0D-DB47AB6CAC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642976" y="709584"/>
              <a:ext cx="897267" cy="897267"/>
            </a:xfrm>
            <a:prstGeom prst="rect">
              <a:avLst/>
            </a:prstGeom>
          </p:spPr>
        </p:pic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4AE61120-3F9B-E599-D41F-E7D0F6D08B10}"/>
              </a:ext>
            </a:extLst>
          </p:cNvPr>
          <p:cNvGrpSpPr>
            <a:grpSpLocks noChangeAspect="1"/>
          </p:cNvGrpSpPr>
          <p:nvPr/>
        </p:nvGrpSpPr>
        <p:grpSpPr>
          <a:xfrm>
            <a:off x="-7925764" y="1265155"/>
            <a:ext cx="1188915" cy="1188915"/>
            <a:chOff x="7613596" y="2697425"/>
            <a:chExt cx="1440000" cy="1440000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8C1206B7-6DCD-ED3C-1460-BE7969FF7FBE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8114366" y="3220871"/>
              <a:ext cx="395806" cy="395806"/>
              <a:chOff x="7616313" y="2709069"/>
              <a:chExt cx="1440000" cy="1440000"/>
            </a:xfrm>
          </p:grpSpPr>
          <p:grpSp>
            <p:nvGrpSpPr>
              <p:cNvPr id="63" name="Grupo 62">
                <a:extLst>
                  <a:ext uri="{FF2B5EF4-FFF2-40B4-BE49-F238E27FC236}">
                    <a16:creationId xmlns:a16="http://schemas.microsoft.com/office/drawing/2014/main" id="{540EF157-BD99-5DFD-E185-89F26410338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616313" y="2709069"/>
                <a:ext cx="1440000" cy="1440000"/>
                <a:chOff x="371088" y="467081"/>
                <a:chExt cx="3960000" cy="3960000"/>
              </a:xfrm>
            </p:grpSpPr>
            <p:sp>
              <p:nvSpPr>
                <p:cNvPr id="65" name="Elipse 64">
                  <a:extLst>
                    <a:ext uri="{FF2B5EF4-FFF2-40B4-BE49-F238E27FC236}">
                      <a16:creationId xmlns:a16="http://schemas.microsoft.com/office/drawing/2014/main" id="{F08E9382-5674-C640-3399-96568BF553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66" name="Elipse 65">
                  <a:extLst>
                    <a:ext uri="{FF2B5EF4-FFF2-40B4-BE49-F238E27FC236}">
                      <a16:creationId xmlns:a16="http://schemas.microsoft.com/office/drawing/2014/main" id="{3D66A4BE-1693-059C-D2B6-F1AA0A9A6F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64" name="Imagen 63">
                <a:extLst>
                  <a:ext uri="{FF2B5EF4-FFF2-40B4-BE49-F238E27FC236}">
                    <a16:creationId xmlns:a16="http://schemas.microsoft.com/office/drawing/2014/main" id="{0826BB4E-088A-16D8-12F3-3A4401ECF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1726" t="1688" r="11294" b="15950"/>
              <a:stretch>
                <a:fillRect/>
              </a:stretch>
            </p:blipFill>
            <p:spPr>
              <a:xfrm>
                <a:off x="7920731" y="2961274"/>
                <a:ext cx="831164" cy="889287"/>
              </a:xfrm>
              <a:prstGeom prst="rect">
                <a:avLst/>
              </a:prstGeom>
            </p:spPr>
          </p:pic>
        </p:grp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B667FDD8-F695-6C1A-1A91-DB7E215D83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13596" y="2697425"/>
              <a:ext cx="1440000" cy="1440000"/>
              <a:chOff x="371088" y="467081"/>
              <a:chExt cx="3960000" cy="3960000"/>
            </a:xfrm>
          </p:grpSpPr>
          <p:sp>
            <p:nvSpPr>
              <p:cNvPr id="61" name="Elipse 60">
                <a:extLst>
                  <a:ext uri="{FF2B5EF4-FFF2-40B4-BE49-F238E27FC236}">
                    <a16:creationId xmlns:a16="http://schemas.microsoft.com/office/drawing/2014/main" id="{A84D5EBC-989A-983B-E3DC-6A4A4D7B3F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FFB7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62" name="Elipse 61">
                <a:extLst>
                  <a:ext uri="{FF2B5EF4-FFF2-40B4-BE49-F238E27FC236}">
                    <a16:creationId xmlns:a16="http://schemas.microsoft.com/office/drawing/2014/main" id="{047BBAB1-4664-0F31-3F8F-8D2D3A692B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60" name="Gráfico 59" descr="Piezas de rompecabezas">
              <a:extLst>
                <a:ext uri="{FF2B5EF4-FFF2-40B4-BE49-F238E27FC236}">
                  <a16:creationId xmlns:a16="http://schemas.microsoft.com/office/drawing/2014/main" id="{D9B442A1-F96E-D557-2430-3611F6EAF3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2556436">
              <a:off x="7853673" y="2876211"/>
              <a:ext cx="1074190" cy="1074190"/>
            </a:xfrm>
            <a:prstGeom prst="rect">
              <a:avLst/>
            </a:prstGeom>
          </p:spPr>
        </p:pic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97F1832D-F9F7-E03F-F0B5-7DF69E972A89}"/>
              </a:ext>
            </a:extLst>
          </p:cNvPr>
          <p:cNvGrpSpPr>
            <a:grpSpLocks noChangeAspect="1"/>
          </p:cNvGrpSpPr>
          <p:nvPr/>
        </p:nvGrpSpPr>
        <p:grpSpPr>
          <a:xfrm rot="12424897">
            <a:off x="-5092857" y="1299884"/>
            <a:ext cx="1188915" cy="1188915"/>
            <a:chOff x="5390337" y="4942895"/>
            <a:chExt cx="1440000" cy="1440000"/>
          </a:xfrm>
        </p:grpSpPr>
        <p:grpSp>
          <p:nvGrpSpPr>
            <p:cNvPr id="68" name="Grupo 67">
              <a:extLst>
                <a:ext uri="{FF2B5EF4-FFF2-40B4-BE49-F238E27FC236}">
                  <a16:creationId xmlns:a16="http://schemas.microsoft.com/office/drawing/2014/main" id="{F41B2255-6750-79EA-0BA2-017FBED8C6BF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5862819" y="5519365"/>
              <a:ext cx="395806" cy="395806"/>
              <a:chOff x="5376000" y="4927841"/>
              <a:chExt cx="1440000" cy="1440000"/>
            </a:xfrm>
          </p:grpSpPr>
          <p:grpSp>
            <p:nvGrpSpPr>
              <p:cNvPr id="73" name="Grupo 72">
                <a:extLst>
                  <a:ext uri="{FF2B5EF4-FFF2-40B4-BE49-F238E27FC236}">
                    <a16:creationId xmlns:a16="http://schemas.microsoft.com/office/drawing/2014/main" id="{5C773ECA-5153-C4A0-AE67-6BA06F30640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76000" y="4927841"/>
                <a:ext cx="1440000" cy="1440000"/>
                <a:chOff x="371088" y="467081"/>
                <a:chExt cx="3960000" cy="3960000"/>
              </a:xfrm>
            </p:grpSpPr>
            <p:sp>
              <p:nvSpPr>
                <p:cNvPr id="75" name="Elipse 74">
                  <a:extLst>
                    <a:ext uri="{FF2B5EF4-FFF2-40B4-BE49-F238E27FC236}">
                      <a16:creationId xmlns:a16="http://schemas.microsoft.com/office/drawing/2014/main" id="{7CD1B720-9601-AFBA-9CC5-BCAC382BF2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76" name="Elipse 75">
                  <a:extLst>
                    <a:ext uri="{FF2B5EF4-FFF2-40B4-BE49-F238E27FC236}">
                      <a16:creationId xmlns:a16="http://schemas.microsoft.com/office/drawing/2014/main" id="{188E12A4-476E-2747-9B8F-6C26D48812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74" name="Imagen 73">
                <a:extLst>
                  <a:ext uri="{FF2B5EF4-FFF2-40B4-BE49-F238E27FC236}">
                    <a16:creationId xmlns:a16="http://schemas.microsoft.com/office/drawing/2014/main" id="{841BD65C-E738-E525-119D-9B2E2EBB8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056" t="3207" r="11274" b="18481"/>
              <a:stretch>
                <a:fillRect/>
              </a:stretch>
            </p:blipFill>
            <p:spPr>
              <a:xfrm>
                <a:off x="5626224" y="5175919"/>
                <a:ext cx="914653" cy="910485"/>
              </a:xfrm>
              <a:prstGeom prst="rect">
                <a:avLst/>
              </a:prstGeom>
            </p:spPr>
          </p:pic>
        </p:grpSp>
        <p:grpSp>
          <p:nvGrpSpPr>
            <p:cNvPr id="69" name="Grupo 68">
              <a:extLst>
                <a:ext uri="{FF2B5EF4-FFF2-40B4-BE49-F238E27FC236}">
                  <a16:creationId xmlns:a16="http://schemas.microsoft.com/office/drawing/2014/main" id="{20ADE4BF-3025-7AB3-D90D-A970F0AFCB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0337" y="4942895"/>
              <a:ext cx="1440000" cy="1440000"/>
              <a:chOff x="371088" y="467081"/>
              <a:chExt cx="3960000" cy="3960000"/>
            </a:xfrm>
          </p:grpSpPr>
          <p:sp>
            <p:nvSpPr>
              <p:cNvPr id="71" name="Elipse 70">
                <a:extLst>
                  <a:ext uri="{FF2B5EF4-FFF2-40B4-BE49-F238E27FC236}">
                    <a16:creationId xmlns:a16="http://schemas.microsoft.com/office/drawing/2014/main" id="{0661099D-C4A8-6BB6-DC46-53719EEC8A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1088" y="467081"/>
                <a:ext cx="3960000" cy="3960000"/>
              </a:xfrm>
              <a:prstGeom prst="ellipse">
                <a:avLst/>
              </a:prstGeom>
              <a:solidFill>
                <a:srgbClr val="0077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2" name="Elipse 71">
                <a:extLst>
                  <a:ext uri="{FF2B5EF4-FFF2-40B4-BE49-F238E27FC236}">
                    <a16:creationId xmlns:a16="http://schemas.microsoft.com/office/drawing/2014/main" id="{1CA19148-D583-99FD-9611-AB102D5390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70" name="Gráfico 69" descr="Diploma enrollado">
              <a:extLst>
                <a:ext uri="{FF2B5EF4-FFF2-40B4-BE49-F238E27FC236}">
                  <a16:creationId xmlns:a16="http://schemas.microsoft.com/office/drawing/2014/main" id="{286F04A6-8E85-FF67-C428-BEC4581018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8977545">
              <a:off x="5512818" y="5061390"/>
              <a:ext cx="1140276" cy="1140276"/>
            </a:xfrm>
            <a:prstGeom prst="rect">
              <a:avLst/>
            </a:prstGeom>
          </p:spPr>
        </p:pic>
      </p:grpSp>
      <p:grpSp>
        <p:nvGrpSpPr>
          <p:cNvPr id="77" name="Grupo 76">
            <a:extLst>
              <a:ext uri="{FF2B5EF4-FFF2-40B4-BE49-F238E27FC236}">
                <a16:creationId xmlns:a16="http://schemas.microsoft.com/office/drawing/2014/main" id="{DD3617C3-33AF-1AB8-D5F3-A1F9007AF2C2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-2746100" y="1274712"/>
            <a:ext cx="1188915" cy="1188915"/>
            <a:chOff x="3133868" y="2685919"/>
            <a:chExt cx="1440000" cy="1440000"/>
          </a:xfrm>
        </p:grpSpPr>
        <p:grpSp>
          <p:nvGrpSpPr>
            <p:cNvPr id="78" name="Grupo 77">
              <a:extLst>
                <a:ext uri="{FF2B5EF4-FFF2-40B4-BE49-F238E27FC236}">
                  <a16:creationId xmlns:a16="http://schemas.microsoft.com/office/drawing/2014/main" id="{4F382FC0-7558-938A-4CB3-DAF9527C7D03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610830" y="3231097"/>
              <a:ext cx="395806" cy="395806"/>
              <a:chOff x="3135687" y="2697425"/>
              <a:chExt cx="1440000" cy="1440000"/>
            </a:xfrm>
          </p:grpSpPr>
          <p:grpSp>
            <p:nvGrpSpPr>
              <p:cNvPr id="83" name="Grupo 82">
                <a:extLst>
                  <a:ext uri="{FF2B5EF4-FFF2-40B4-BE49-F238E27FC236}">
                    <a16:creationId xmlns:a16="http://schemas.microsoft.com/office/drawing/2014/main" id="{7C849B56-2F8D-FCFE-89AF-DDBBED21217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35687" y="2697425"/>
                <a:ext cx="1440000" cy="1440000"/>
                <a:chOff x="371088" y="467081"/>
                <a:chExt cx="3960000" cy="3960000"/>
              </a:xfrm>
            </p:grpSpPr>
            <p:sp>
              <p:nvSpPr>
                <p:cNvPr id="85" name="Elipse 84">
                  <a:extLst>
                    <a:ext uri="{FF2B5EF4-FFF2-40B4-BE49-F238E27FC236}">
                      <a16:creationId xmlns:a16="http://schemas.microsoft.com/office/drawing/2014/main" id="{2AFBC351-179D-CF6B-E865-47116F0EF4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1088" y="467081"/>
                  <a:ext cx="3960000" cy="3960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  <p:sp>
              <p:nvSpPr>
                <p:cNvPr id="86" name="Elipse 85">
                  <a:extLst>
                    <a:ext uri="{FF2B5EF4-FFF2-40B4-BE49-F238E27FC236}">
                      <a16:creationId xmlns:a16="http://schemas.microsoft.com/office/drawing/2014/main" id="{3A0D8E57-D9A7-C60B-EF12-41300A788F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1088" y="797081"/>
                  <a:ext cx="3300000" cy="3300000"/>
                </a:xfrm>
                <a:prstGeom prst="ellipse">
                  <a:avLst/>
                </a:prstGeom>
                <a:solidFill>
                  <a:srgbClr val="34483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_tradnl"/>
                </a:p>
              </p:txBody>
            </p:sp>
          </p:grpSp>
          <p:pic>
            <p:nvPicPr>
              <p:cNvPr id="84" name="Imagen 83">
                <a:extLst>
                  <a:ext uri="{FF2B5EF4-FFF2-40B4-BE49-F238E27FC236}">
                    <a16:creationId xmlns:a16="http://schemas.microsoft.com/office/drawing/2014/main" id="{81346354-556B-3DC1-40C2-C1BB564A57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alphaModFix amt="31000"/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10699" r="9371" b="18792"/>
              <a:stretch>
                <a:fillRect/>
              </a:stretch>
            </p:blipFill>
            <p:spPr>
              <a:xfrm>
                <a:off x="3471192" y="2993859"/>
                <a:ext cx="776330" cy="788750"/>
              </a:xfrm>
              <a:prstGeom prst="rect">
                <a:avLst/>
              </a:prstGeom>
            </p:spPr>
          </p:pic>
        </p:grpSp>
        <p:grpSp>
          <p:nvGrpSpPr>
            <p:cNvPr id="79" name="Grupo 78">
              <a:extLst>
                <a:ext uri="{FF2B5EF4-FFF2-40B4-BE49-F238E27FC236}">
                  <a16:creationId xmlns:a16="http://schemas.microsoft.com/office/drawing/2014/main" id="{EAB5F4C2-756E-6853-FA14-DEF8AD7DD0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33868" y="2685919"/>
              <a:ext cx="1440000" cy="1440000"/>
              <a:chOff x="402919" y="467081"/>
              <a:chExt cx="3960000" cy="3960000"/>
            </a:xfrm>
          </p:grpSpPr>
          <p:sp>
            <p:nvSpPr>
              <p:cNvPr id="81" name="Elipse 80">
                <a:extLst>
                  <a:ext uri="{FF2B5EF4-FFF2-40B4-BE49-F238E27FC236}">
                    <a16:creationId xmlns:a16="http://schemas.microsoft.com/office/drawing/2014/main" id="{3E43AB1A-7697-7100-338F-3F9C0D723F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2919" y="467081"/>
                <a:ext cx="3960000" cy="3960000"/>
              </a:xfrm>
              <a:prstGeom prst="ellipse">
                <a:avLst/>
              </a:prstGeom>
              <a:solidFill>
                <a:srgbClr val="A4133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82" name="Elipse 81">
                <a:extLst>
                  <a:ext uri="{FF2B5EF4-FFF2-40B4-BE49-F238E27FC236}">
                    <a16:creationId xmlns:a16="http://schemas.microsoft.com/office/drawing/2014/main" id="{D2ACC5B9-358D-AB1F-AA11-389F090777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088" y="797081"/>
                <a:ext cx="3300000" cy="330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80" name="Gráfico 79" descr="Birrete">
              <a:extLst>
                <a:ext uri="{FF2B5EF4-FFF2-40B4-BE49-F238E27FC236}">
                  <a16:creationId xmlns:a16="http://schemas.microsoft.com/office/drawing/2014/main" id="{4EE0E273-7EE4-9A15-46BA-BCF5DF09C1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 rot="16200000">
              <a:off x="3303921" y="2852370"/>
              <a:ext cx="1107097" cy="1107097"/>
            </a:xfrm>
            <a:prstGeom prst="rect">
              <a:avLst/>
            </a:prstGeom>
          </p:spPr>
        </p:pic>
      </p:grpSp>
      <p:sp>
        <p:nvSpPr>
          <p:cNvPr id="87" name="CuadroTexto 86">
            <a:extLst>
              <a:ext uri="{FF2B5EF4-FFF2-40B4-BE49-F238E27FC236}">
                <a16:creationId xmlns:a16="http://schemas.microsoft.com/office/drawing/2014/main" id="{583F7736-8C7E-0E77-924B-FF37FDDECCB1}"/>
              </a:ext>
            </a:extLst>
          </p:cNvPr>
          <p:cNvSpPr txBox="1"/>
          <p:nvPr/>
        </p:nvSpPr>
        <p:spPr>
          <a:xfrm>
            <a:off x="-11516896" y="2468873"/>
            <a:ext cx="2565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 Introductorios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D0181519-7948-EA70-C608-B25DD461148A}"/>
              </a:ext>
            </a:extLst>
          </p:cNvPr>
          <p:cNvSpPr txBox="1"/>
          <p:nvPr/>
        </p:nvSpPr>
        <p:spPr>
          <a:xfrm>
            <a:off x="-8511502" y="2467554"/>
            <a:ext cx="259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Profundización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06A2E78E-FF18-F794-0A47-F41FFAB07200}"/>
              </a:ext>
            </a:extLst>
          </p:cNvPr>
          <p:cNvSpPr txBox="1"/>
          <p:nvPr/>
        </p:nvSpPr>
        <p:spPr>
          <a:xfrm>
            <a:off x="-5344834" y="2481286"/>
            <a:ext cx="176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2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  <a:cs typeface="Baghdad" pitchFamily="2" charset="-78"/>
              </a:rPr>
              <a:t>Posgrado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3A3BBCAE-EC38-E8FB-3C3D-0B2992DEB38C}"/>
              </a:ext>
            </a:extLst>
          </p:cNvPr>
          <p:cNvSpPr txBox="1"/>
          <p:nvPr/>
        </p:nvSpPr>
        <p:spPr>
          <a:xfrm>
            <a:off x="-11575746" y="2876251"/>
            <a:ext cx="2867433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Conceptos básicos en DDHH</a:t>
            </a:r>
          </a:p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¿Qué son los DESCA?</a:t>
            </a:r>
          </a:p>
          <a:p>
            <a:pPr marL="582613" indent="-5826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Colonialismos en el Siglo XXI</a:t>
            </a:r>
          </a:p>
          <a:p>
            <a:pPr marL="19050" indent="-19050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¿Por qué hablamos de Emergencia Climática?</a:t>
            </a:r>
          </a:p>
          <a:p>
            <a:pPr marL="19050" indent="-19050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Políticas Públicas con Perspectiva de DDHH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CD4C0B89-A917-F630-A998-826B3C6861C0}"/>
              </a:ext>
            </a:extLst>
          </p:cNvPr>
          <p:cNvSpPr txBox="1"/>
          <p:nvPr/>
        </p:nvSpPr>
        <p:spPr>
          <a:xfrm>
            <a:off x="-8560580" y="2852194"/>
            <a:ext cx="3146296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El rol judicial y el desafío de las tecnologías emergentes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Estrategias jurídicas ante la emergencia climática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Derecho al hábitat y derecho a la ciudad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Diplomatura derecho del trabajo y justicia social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Doctrina social de la iglesia y doctrina franciscana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El mito de la solución tecnológica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Justicia en la frontera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Calibri" panose="020F0502020204030204" pitchFamily="34" charset="0"/>
              </a:rPr>
              <a:t>Narcomenudeo y política criminal local</a:t>
            </a: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05E9DE28-1D40-2FAD-6A02-61DC072EB190}"/>
              </a:ext>
            </a:extLst>
          </p:cNvPr>
          <p:cNvSpPr txBox="1"/>
          <p:nvPr/>
        </p:nvSpPr>
        <p:spPr>
          <a:xfrm>
            <a:off x="-5318166" y="2916701"/>
            <a:ext cx="2384597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Diplomatura Litigio Climático en América Latina y el Caribe</a:t>
            </a:r>
          </a:p>
          <a:p>
            <a:pPr marL="11113" indent="-11113">
              <a:spcAft>
                <a:spcPts val="800"/>
              </a:spcAft>
            </a:pP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Seminarios abiertos de Doctorado</a:t>
            </a: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52ED15C2-4EE7-F1E5-5B2E-3D0A54F82D5C}"/>
              </a:ext>
            </a:extLst>
          </p:cNvPr>
          <p:cNvSpPr txBox="1"/>
          <p:nvPr/>
        </p:nvSpPr>
        <p:spPr>
          <a:xfrm>
            <a:off x="-2997695" y="2898945"/>
            <a:ext cx="238459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indent="-11113"/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Arial" panose="020B0604020202020204" pitchFamily="34" charset="0"/>
              </a:rPr>
              <a:t>• </a:t>
            </a:r>
            <a:r>
              <a:rPr lang="es-AR" sz="15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  <a:ea typeface="Hiragino Kaku Gothic Std W8" panose="020B0800000000000000" pitchFamily="34" charset="-128"/>
                <a:cs typeface="Baghdad" pitchFamily="2" charset="-78"/>
              </a:rPr>
              <a:t>Doctorado en Derecho Penal y Derechos Humanos.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AC036710-712D-7242-F940-AB968DC4577B}"/>
              </a:ext>
            </a:extLst>
          </p:cNvPr>
          <p:cNvSpPr txBox="1"/>
          <p:nvPr/>
        </p:nvSpPr>
        <p:spPr>
          <a:xfrm>
            <a:off x="-3704574" y="-55882"/>
            <a:ext cx="326621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54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2026</a:t>
            </a:r>
            <a:endParaRPr lang="es-ES_tradnl" sz="4000" dirty="0">
              <a:solidFill>
                <a:schemeClr val="bg1"/>
              </a:solidFill>
              <a:latin typeface="Rockwell Extra Bold" panose="02060903040505020403" pitchFamily="18" charset="0"/>
              <a:ea typeface="Hiragino Kaku Gothic Std W8" panose="020B0800000000000000" pitchFamily="34" charset="-128"/>
            </a:endParaRPr>
          </a:p>
          <a:p>
            <a:r>
              <a:rPr lang="es-ES_tradnl" sz="3200" dirty="0">
                <a:solidFill>
                  <a:schemeClr val="bg1"/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Ciclo lectivo</a:t>
            </a:r>
          </a:p>
        </p:txBody>
      </p:sp>
      <p:pic>
        <p:nvPicPr>
          <p:cNvPr id="97" name="Imagen 96">
            <a:extLst>
              <a:ext uri="{FF2B5EF4-FFF2-40B4-BE49-F238E27FC236}">
                <a16:creationId xmlns:a16="http://schemas.microsoft.com/office/drawing/2014/main" id="{99F203BF-0C8A-D9A7-3C78-C41B64D1B18A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571" y="4388160"/>
            <a:ext cx="1544964" cy="1359890"/>
          </a:xfrm>
          <a:prstGeom prst="rect">
            <a:avLst/>
          </a:prstGeom>
        </p:spPr>
      </p:pic>
      <p:sp>
        <p:nvSpPr>
          <p:cNvPr id="100" name="CuadroTexto 99">
            <a:extLst>
              <a:ext uri="{FF2B5EF4-FFF2-40B4-BE49-F238E27FC236}">
                <a16:creationId xmlns:a16="http://schemas.microsoft.com/office/drawing/2014/main" id="{52E3C767-A2BD-FF33-AEF6-1994171C6D31}"/>
              </a:ext>
            </a:extLst>
          </p:cNvPr>
          <p:cNvSpPr txBox="1"/>
          <p:nvPr/>
        </p:nvSpPr>
        <p:spPr>
          <a:xfrm>
            <a:off x="12633852" y="3709833"/>
            <a:ext cx="808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ea typeface="Hiragino Maru Gothic Pro W4" panose="020F0400000000000000" pitchFamily="34" charset="-128"/>
              </a:rPr>
              <a:t>Investigaciones Jurídicas</a:t>
            </a:r>
          </a:p>
        </p:txBody>
      </p:sp>
      <p:pic>
        <p:nvPicPr>
          <p:cNvPr id="101" name="Imagen 100">
            <a:extLst>
              <a:ext uri="{FF2B5EF4-FFF2-40B4-BE49-F238E27FC236}">
                <a16:creationId xmlns:a16="http://schemas.microsoft.com/office/drawing/2014/main" id="{92516E85-63A1-FFD9-15A5-FAAF39757E4B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100000" contrast="100000"/>
          </a:blip>
          <a:stretch>
            <a:fillRect/>
          </a:stretch>
        </p:blipFill>
        <p:spPr>
          <a:xfrm>
            <a:off x="21805824" y="-201593"/>
            <a:ext cx="1495675" cy="1675606"/>
          </a:xfrm>
          <a:prstGeom prst="rect">
            <a:avLst/>
          </a:prstGeom>
        </p:spPr>
      </p:pic>
      <p:sp>
        <p:nvSpPr>
          <p:cNvPr id="102" name="CuadroTexto 101">
            <a:extLst>
              <a:ext uri="{FF2B5EF4-FFF2-40B4-BE49-F238E27FC236}">
                <a16:creationId xmlns:a16="http://schemas.microsoft.com/office/drawing/2014/main" id="{BC08B341-FBD1-7D4F-E61E-D3C706116745}"/>
              </a:ext>
            </a:extLst>
          </p:cNvPr>
          <p:cNvSpPr txBox="1"/>
          <p:nvPr/>
        </p:nvSpPr>
        <p:spPr>
          <a:xfrm>
            <a:off x="12633852" y="2386394"/>
            <a:ext cx="9379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INSTITUTO FRAY BARTOLOMÉ DE LAS CASAS</a:t>
            </a:r>
          </a:p>
        </p:txBody>
      </p: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45BAA746-51D8-D26D-0E76-DCE2309A6955}"/>
              </a:ext>
            </a:extLst>
          </p:cNvPr>
          <p:cNvGrpSpPr/>
          <p:nvPr/>
        </p:nvGrpSpPr>
        <p:grpSpPr>
          <a:xfrm>
            <a:off x="20983068" y="5531247"/>
            <a:ext cx="2162700" cy="1266139"/>
            <a:chOff x="9944937" y="5531247"/>
            <a:chExt cx="2162700" cy="1266139"/>
          </a:xfrm>
        </p:grpSpPr>
        <p:sp>
          <p:nvSpPr>
            <p:cNvPr id="104" name="Forma libre 103">
              <a:extLst>
                <a:ext uri="{FF2B5EF4-FFF2-40B4-BE49-F238E27FC236}">
                  <a16:creationId xmlns:a16="http://schemas.microsoft.com/office/drawing/2014/main" id="{4A20805B-2A3C-8C47-0216-B543BDEEB1D8}"/>
                </a:ext>
              </a:extLst>
            </p:cNvPr>
            <p:cNvSpPr/>
            <p:nvPr/>
          </p:nvSpPr>
          <p:spPr>
            <a:xfrm>
              <a:off x="11077099" y="5531247"/>
              <a:ext cx="1030538" cy="1222895"/>
            </a:xfrm>
            <a:custGeom>
              <a:avLst/>
              <a:gdLst>
                <a:gd name="connsiteX0" fmla="*/ 100850 w 1030538"/>
                <a:gd name="connsiteY0" fmla="*/ 25831 h 1222895"/>
                <a:gd name="connsiteX1" fmla="*/ 27258 w 1030538"/>
                <a:gd name="connsiteY1" fmla="*/ 99423 h 1222895"/>
                <a:gd name="connsiteX2" fmla="*/ 27258 w 1030538"/>
                <a:gd name="connsiteY2" fmla="*/ 930937 h 1222895"/>
                <a:gd name="connsiteX3" fmla="*/ 100850 w 1030538"/>
                <a:gd name="connsiteY3" fmla="*/ 1004529 h 1222895"/>
                <a:gd name="connsiteX4" fmla="*/ 929689 w 1030538"/>
                <a:gd name="connsiteY4" fmla="*/ 1004529 h 1222895"/>
                <a:gd name="connsiteX5" fmla="*/ 1003281 w 1030538"/>
                <a:gd name="connsiteY5" fmla="*/ 930937 h 1222895"/>
                <a:gd name="connsiteX6" fmla="*/ 1003281 w 1030538"/>
                <a:gd name="connsiteY6" fmla="*/ 99423 h 1222895"/>
                <a:gd name="connsiteX7" fmla="*/ 929689 w 1030538"/>
                <a:gd name="connsiteY7" fmla="*/ 25831 h 1222895"/>
                <a:gd name="connsiteX8" fmla="*/ 77703 w 1030538"/>
                <a:gd name="connsiteY8" fmla="*/ 0 h 1222895"/>
                <a:gd name="connsiteX9" fmla="*/ 952835 w 1030538"/>
                <a:gd name="connsiteY9" fmla="*/ 0 h 1222895"/>
                <a:gd name="connsiteX10" fmla="*/ 1030538 w 1030538"/>
                <a:gd name="connsiteY10" fmla="*/ 77703 h 1222895"/>
                <a:gd name="connsiteX11" fmla="*/ 1030538 w 1030538"/>
                <a:gd name="connsiteY11" fmla="*/ 1145192 h 1222895"/>
                <a:gd name="connsiteX12" fmla="*/ 952835 w 1030538"/>
                <a:gd name="connsiteY12" fmla="*/ 1222895 h 1222895"/>
                <a:gd name="connsiteX13" fmla="*/ 77703 w 1030538"/>
                <a:gd name="connsiteY13" fmla="*/ 1222895 h 1222895"/>
                <a:gd name="connsiteX14" fmla="*/ 0 w 1030538"/>
                <a:gd name="connsiteY14" fmla="*/ 1145192 h 1222895"/>
                <a:gd name="connsiteX15" fmla="*/ 0 w 1030538"/>
                <a:gd name="connsiteY15" fmla="*/ 77703 h 1222895"/>
                <a:gd name="connsiteX16" fmla="*/ 77703 w 1030538"/>
                <a:gd name="connsiteY16" fmla="*/ 0 h 122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0538" h="1222895">
                  <a:moveTo>
                    <a:pt x="100850" y="25831"/>
                  </a:moveTo>
                  <a:cubicBezTo>
                    <a:pt x="60206" y="25831"/>
                    <a:pt x="27258" y="58779"/>
                    <a:pt x="27258" y="99423"/>
                  </a:cubicBezTo>
                  <a:lnTo>
                    <a:pt x="27258" y="930937"/>
                  </a:lnTo>
                  <a:cubicBezTo>
                    <a:pt x="27258" y="971581"/>
                    <a:pt x="60206" y="1004529"/>
                    <a:pt x="100850" y="1004529"/>
                  </a:cubicBezTo>
                  <a:lnTo>
                    <a:pt x="929689" y="1004529"/>
                  </a:lnTo>
                  <a:cubicBezTo>
                    <a:pt x="970333" y="1004529"/>
                    <a:pt x="1003281" y="971581"/>
                    <a:pt x="1003281" y="930937"/>
                  </a:cubicBezTo>
                  <a:lnTo>
                    <a:pt x="1003281" y="99423"/>
                  </a:lnTo>
                  <a:cubicBezTo>
                    <a:pt x="1003281" y="58779"/>
                    <a:pt x="970333" y="25831"/>
                    <a:pt x="929689" y="25831"/>
                  </a:cubicBezTo>
                  <a:close/>
                  <a:moveTo>
                    <a:pt x="77703" y="0"/>
                  </a:moveTo>
                  <a:lnTo>
                    <a:pt x="952835" y="0"/>
                  </a:lnTo>
                  <a:cubicBezTo>
                    <a:pt x="995749" y="0"/>
                    <a:pt x="1030538" y="34789"/>
                    <a:pt x="1030538" y="77703"/>
                  </a:cubicBezTo>
                  <a:lnTo>
                    <a:pt x="1030538" y="1145192"/>
                  </a:lnTo>
                  <a:cubicBezTo>
                    <a:pt x="1030538" y="1188106"/>
                    <a:pt x="995749" y="1222895"/>
                    <a:pt x="952835" y="1222895"/>
                  </a:cubicBezTo>
                  <a:lnTo>
                    <a:pt x="77703" y="1222895"/>
                  </a:lnTo>
                  <a:cubicBezTo>
                    <a:pt x="34789" y="1222895"/>
                    <a:pt x="0" y="1188106"/>
                    <a:pt x="0" y="1145192"/>
                  </a:cubicBezTo>
                  <a:lnTo>
                    <a:pt x="0" y="77703"/>
                  </a:lnTo>
                  <a:cubicBezTo>
                    <a:pt x="0" y="34789"/>
                    <a:pt x="34789" y="0"/>
                    <a:pt x="7770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AR" dirty="0"/>
            </a:p>
          </p:txBody>
        </p:sp>
        <p:pic>
          <p:nvPicPr>
            <p:cNvPr id="105" name="Gráfico 104" descr="Mundo">
              <a:extLst>
                <a:ext uri="{FF2B5EF4-FFF2-40B4-BE49-F238E27FC236}">
                  <a16:creationId xmlns:a16="http://schemas.microsoft.com/office/drawing/2014/main" id="{C4441134-3432-4B28-5E52-05E8B468FB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1271548" y="6545185"/>
              <a:ext cx="219087" cy="219087"/>
            </a:xfrm>
            <a:prstGeom prst="rect">
              <a:avLst/>
            </a:prstGeom>
          </p:spPr>
        </p:pic>
        <p:sp>
          <p:nvSpPr>
            <p:cNvPr id="106" name="CuadroTexto 105">
              <a:extLst>
                <a:ext uri="{FF2B5EF4-FFF2-40B4-BE49-F238E27FC236}">
                  <a16:creationId xmlns:a16="http://schemas.microsoft.com/office/drawing/2014/main" id="{867FC06A-83E1-9703-AEF3-26D793A96DF4}"/>
                </a:ext>
              </a:extLst>
            </p:cNvPr>
            <p:cNvSpPr txBox="1"/>
            <p:nvPr/>
          </p:nvSpPr>
          <p:spPr>
            <a:xfrm>
              <a:off x="11432673" y="6535776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Web</a:t>
              </a:r>
            </a:p>
          </p:txBody>
        </p:sp>
        <p:grpSp>
          <p:nvGrpSpPr>
            <p:cNvPr id="107" name="Grupo 106">
              <a:extLst>
                <a:ext uri="{FF2B5EF4-FFF2-40B4-BE49-F238E27FC236}">
                  <a16:creationId xmlns:a16="http://schemas.microsoft.com/office/drawing/2014/main" id="{ED98A4E0-D20C-020C-39C5-FB3C4CBF025E}"/>
                </a:ext>
              </a:extLst>
            </p:cNvPr>
            <p:cNvGrpSpPr/>
            <p:nvPr/>
          </p:nvGrpSpPr>
          <p:grpSpPr>
            <a:xfrm>
              <a:off x="9944937" y="5531247"/>
              <a:ext cx="1030538" cy="1237511"/>
              <a:chOff x="8122404" y="5307674"/>
              <a:chExt cx="1030538" cy="1237511"/>
            </a:xfrm>
          </p:grpSpPr>
          <p:sp>
            <p:nvSpPr>
              <p:cNvPr id="110" name="Forma libre 109">
                <a:extLst>
                  <a:ext uri="{FF2B5EF4-FFF2-40B4-BE49-F238E27FC236}">
                    <a16:creationId xmlns:a16="http://schemas.microsoft.com/office/drawing/2014/main" id="{E81D3356-119D-A3BC-4D37-F9AC6105DCED}"/>
                  </a:ext>
                </a:extLst>
              </p:cNvPr>
              <p:cNvSpPr/>
              <p:nvPr/>
            </p:nvSpPr>
            <p:spPr>
              <a:xfrm>
                <a:off x="8122404" y="5307674"/>
                <a:ext cx="1030538" cy="1222895"/>
              </a:xfrm>
              <a:custGeom>
                <a:avLst/>
                <a:gdLst>
                  <a:gd name="connsiteX0" fmla="*/ 100850 w 1030538"/>
                  <a:gd name="connsiteY0" fmla="*/ 25831 h 1222895"/>
                  <a:gd name="connsiteX1" fmla="*/ 27258 w 1030538"/>
                  <a:gd name="connsiteY1" fmla="*/ 99423 h 1222895"/>
                  <a:gd name="connsiteX2" fmla="*/ 27258 w 1030538"/>
                  <a:gd name="connsiteY2" fmla="*/ 930937 h 1222895"/>
                  <a:gd name="connsiteX3" fmla="*/ 100850 w 1030538"/>
                  <a:gd name="connsiteY3" fmla="*/ 1004529 h 1222895"/>
                  <a:gd name="connsiteX4" fmla="*/ 929689 w 1030538"/>
                  <a:gd name="connsiteY4" fmla="*/ 1004529 h 1222895"/>
                  <a:gd name="connsiteX5" fmla="*/ 1003281 w 1030538"/>
                  <a:gd name="connsiteY5" fmla="*/ 930937 h 1222895"/>
                  <a:gd name="connsiteX6" fmla="*/ 1003281 w 1030538"/>
                  <a:gd name="connsiteY6" fmla="*/ 99423 h 1222895"/>
                  <a:gd name="connsiteX7" fmla="*/ 929689 w 1030538"/>
                  <a:gd name="connsiteY7" fmla="*/ 25831 h 1222895"/>
                  <a:gd name="connsiteX8" fmla="*/ 77703 w 1030538"/>
                  <a:gd name="connsiteY8" fmla="*/ 0 h 1222895"/>
                  <a:gd name="connsiteX9" fmla="*/ 952835 w 1030538"/>
                  <a:gd name="connsiteY9" fmla="*/ 0 h 1222895"/>
                  <a:gd name="connsiteX10" fmla="*/ 1030538 w 1030538"/>
                  <a:gd name="connsiteY10" fmla="*/ 77703 h 1222895"/>
                  <a:gd name="connsiteX11" fmla="*/ 1030538 w 1030538"/>
                  <a:gd name="connsiteY11" fmla="*/ 1145192 h 1222895"/>
                  <a:gd name="connsiteX12" fmla="*/ 952835 w 1030538"/>
                  <a:gd name="connsiteY12" fmla="*/ 1222895 h 1222895"/>
                  <a:gd name="connsiteX13" fmla="*/ 77703 w 1030538"/>
                  <a:gd name="connsiteY13" fmla="*/ 1222895 h 1222895"/>
                  <a:gd name="connsiteX14" fmla="*/ 0 w 1030538"/>
                  <a:gd name="connsiteY14" fmla="*/ 1145192 h 1222895"/>
                  <a:gd name="connsiteX15" fmla="*/ 0 w 1030538"/>
                  <a:gd name="connsiteY15" fmla="*/ 77703 h 1222895"/>
                  <a:gd name="connsiteX16" fmla="*/ 77703 w 1030538"/>
                  <a:gd name="connsiteY16" fmla="*/ 0 h 1222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30538" h="1222895">
                    <a:moveTo>
                      <a:pt x="100850" y="25831"/>
                    </a:moveTo>
                    <a:cubicBezTo>
                      <a:pt x="60206" y="25831"/>
                      <a:pt x="27258" y="58779"/>
                      <a:pt x="27258" y="99423"/>
                    </a:cubicBezTo>
                    <a:lnTo>
                      <a:pt x="27258" y="930937"/>
                    </a:lnTo>
                    <a:cubicBezTo>
                      <a:pt x="27258" y="971581"/>
                      <a:pt x="60206" y="1004529"/>
                      <a:pt x="100850" y="1004529"/>
                    </a:cubicBezTo>
                    <a:lnTo>
                      <a:pt x="929689" y="1004529"/>
                    </a:lnTo>
                    <a:cubicBezTo>
                      <a:pt x="970333" y="1004529"/>
                      <a:pt x="1003281" y="971581"/>
                      <a:pt x="1003281" y="930937"/>
                    </a:cubicBezTo>
                    <a:lnTo>
                      <a:pt x="1003281" y="99423"/>
                    </a:lnTo>
                    <a:cubicBezTo>
                      <a:pt x="1003281" y="58779"/>
                      <a:pt x="970333" y="25831"/>
                      <a:pt x="929689" y="25831"/>
                    </a:cubicBezTo>
                    <a:close/>
                    <a:moveTo>
                      <a:pt x="77703" y="0"/>
                    </a:moveTo>
                    <a:lnTo>
                      <a:pt x="952835" y="0"/>
                    </a:lnTo>
                    <a:cubicBezTo>
                      <a:pt x="995749" y="0"/>
                      <a:pt x="1030538" y="34789"/>
                      <a:pt x="1030538" y="77703"/>
                    </a:cubicBezTo>
                    <a:lnTo>
                      <a:pt x="1030538" y="1145192"/>
                    </a:lnTo>
                    <a:cubicBezTo>
                      <a:pt x="1030538" y="1188106"/>
                      <a:pt x="995749" y="1222895"/>
                      <a:pt x="952835" y="1222895"/>
                    </a:cubicBezTo>
                    <a:lnTo>
                      <a:pt x="77703" y="1222895"/>
                    </a:lnTo>
                    <a:cubicBezTo>
                      <a:pt x="34789" y="1222895"/>
                      <a:pt x="0" y="1188106"/>
                      <a:pt x="0" y="1145192"/>
                    </a:cubicBezTo>
                    <a:lnTo>
                      <a:pt x="0" y="77703"/>
                    </a:lnTo>
                    <a:cubicBezTo>
                      <a:pt x="0" y="34789"/>
                      <a:pt x="34789" y="0"/>
                      <a:pt x="7770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AR" dirty="0"/>
              </a:p>
            </p:txBody>
          </p:sp>
          <p:pic>
            <p:nvPicPr>
              <p:cNvPr id="111" name="Imagen 110">
                <a:extLst>
                  <a:ext uri="{FF2B5EF4-FFF2-40B4-BE49-F238E27FC236}">
                    <a16:creationId xmlns:a16="http://schemas.microsoft.com/office/drawing/2014/main" id="{E26C080E-C6FC-AD01-8FC2-B3FAFD0C1F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176873" y="5362087"/>
                <a:ext cx="921600" cy="921600"/>
              </a:xfrm>
              <a:prstGeom prst="rect">
                <a:avLst/>
              </a:prstGeom>
            </p:spPr>
          </p:pic>
          <p:pic>
            <p:nvPicPr>
              <p:cNvPr id="112" name="Gráfico 111" descr="Nube de sincronización">
                <a:extLst>
                  <a:ext uri="{FF2B5EF4-FFF2-40B4-BE49-F238E27FC236}">
                    <a16:creationId xmlns:a16="http://schemas.microsoft.com/office/drawing/2014/main" id="{746B1177-487F-62D4-869C-899DD15A97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8161479" y="6290834"/>
                <a:ext cx="254351" cy="254351"/>
              </a:xfrm>
              <a:prstGeom prst="rect">
                <a:avLst/>
              </a:prstGeom>
            </p:spPr>
          </p:pic>
        </p:grpSp>
        <p:sp>
          <p:nvSpPr>
            <p:cNvPr id="108" name="CuadroTexto 107">
              <a:extLst>
                <a:ext uri="{FF2B5EF4-FFF2-40B4-BE49-F238E27FC236}">
                  <a16:creationId xmlns:a16="http://schemas.microsoft.com/office/drawing/2014/main" id="{85CA2EEB-A934-0372-B093-56CD14295C20}"/>
                </a:ext>
              </a:extLst>
            </p:cNvPr>
            <p:cNvSpPr txBox="1"/>
            <p:nvPr/>
          </p:nvSpPr>
          <p:spPr>
            <a:xfrm>
              <a:off x="10182271" y="6527770"/>
              <a:ext cx="83227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Campus</a:t>
              </a:r>
            </a:p>
          </p:txBody>
        </p:sp>
        <p:pic>
          <p:nvPicPr>
            <p:cNvPr id="109" name="Imagen 108">
              <a:extLst>
                <a:ext uri="{FF2B5EF4-FFF2-40B4-BE49-F238E27FC236}">
                  <a16:creationId xmlns:a16="http://schemas.microsoft.com/office/drawing/2014/main" id="{4A43EECF-6704-15EC-6922-55CCCE1B9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grayscl/>
            </a:blip>
            <a:stretch>
              <a:fillRect/>
            </a:stretch>
          </p:blipFill>
          <p:spPr>
            <a:xfrm>
              <a:off x="11129162" y="5583254"/>
              <a:ext cx="926411" cy="926411"/>
            </a:xfrm>
            <a:prstGeom prst="rect">
              <a:avLst/>
            </a:prstGeom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4D9B291C-9449-A3D4-FE0C-1D1ECB240B53}"/>
              </a:ext>
            </a:extLst>
          </p:cNvPr>
          <p:cNvPicPr>
            <a:picLocks noChangeAspect="1"/>
          </p:cNvPicPr>
          <p:nvPr/>
        </p:nvPicPr>
        <p:blipFill>
          <a:blip r:embed="rId3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577" y="-55882"/>
            <a:ext cx="1355482" cy="13554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81D60B5-F5BE-F442-DDCD-4B73D0F7B2E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89" y="2074587"/>
            <a:ext cx="2142285" cy="21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56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7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A3F96-235C-AFF3-BB38-E2945A86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EFACFF33-4AC7-9F96-2B2B-4E4DFF2E2C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5822" t="9087" r="14185" b="22177"/>
          <a:stretch>
            <a:fillRect/>
          </a:stretch>
        </p:blipFill>
        <p:spPr>
          <a:xfrm>
            <a:off x="0" y="-1802083"/>
            <a:ext cx="6096000" cy="9464844"/>
          </a:xfrm>
          <a:prstGeom prst="roundRect">
            <a:avLst>
              <a:gd name="adj" fmla="val 0"/>
            </a:avLst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35C51DB-1965-BEB3-6F45-6534C8C339F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 contrast="100000"/>
          </a:blip>
          <a:stretch>
            <a:fillRect/>
          </a:stretch>
        </p:blipFill>
        <p:spPr>
          <a:xfrm>
            <a:off x="10767693" y="-201593"/>
            <a:ext cx="1495675" cy="1675606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B63494D0-B651-B8D6-D96D-57CCA226AA91}"/>
              </a:ext>
            </a:extLst>
          </p:cNvPr>
          <p:cNvSpPr txBox="1"/>
          <p:nvPr/>
        </p:nvSpPr>
        <p:spPr>
          <a:xfrm>
            <a:off x="8344463" y="6305128"/>
            <a:ext cx="8627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050" dirty="0">
                <a:solidFill>
                  <a:srgbClr val="344839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Campus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6094C7B-C9BD-B760-F147-773F43441199}"/>
              </a:ext>
            </a:extLst>
          </p:cNvPr>
          <p:cNvGrpSpPr/>
          <p:nvPr/>
        </p:nvGrpSpPr>
        <p:grpSpPr>
          <a:xfrm>
            <a:off x="9944937" y="5531247"/>
            <a:ext cx="2162700" cy="1266139"/>
            <a:chOff x="9944937" y="5531247"/>
            <a:chExt cx="2162700" cy="1266139"/>
          </a:xfrm>
        </p:grpSpPr>
        <p:sp>
          <p:nvSpPr>
            <p:cNvPr id="3" name="Forma libre 2">
              <a:extLst>
                <a:ext uri="{FF2B5EF4-FFF2-40B4-BE49-F238E27FC236}">
                  <a16:creationId xmlns:a16="http://schemas.microsoft.com/office/drawing/2014/main" id="{EA2F7AFA-8B79-A123-35C5-B592707A48F2}"/>
                </a:ext>
              </a:extLst>
            </p:cNvPr>
            <p:cNvSpPr/>
            <p:nvPr/>
          </p:nvSpPr>
          <p:spPr>
            <a:xfrm>
              <a:off x="11077099" y="5531247"/>
              <a:ext cx="1030538" cy="1222895"/>
            </a:xfrm>
            <a:custGeom>
              <a:avLst/>
              <a:gdLst>
                <a:gd name="connsiteX0" fmla="*/ 100850 w 1030538"/>
                <a:gd name="connsiteY0" fmla="*/ 25831 h 1222895"/>
                <a:gd name="connsiteX1" fmla="*/ 27258 w 1030538"/>
                <a:gd name="connsiteY1" fmla="*/ 99423 h 1222895"/>
                <a:gd name="connsiteX2" fmla="*/ 27258 w 1030538"/>
                <a:gd name="connsiteY2" fmla="*/ 930937 h 1222895"/>
                <a:gd name="connsiteX3" fmla="*/ 100850 w 1030538"/>
                <a:gd name="connsiteY3" fmla="*/ 1004529 h 1222895"/>
                <a:gd name="connsiteX4" fmla="*/ 929689 w 1030538"/>
                <a:gd name="connsiteY4" fmla="*/ 1004529 h 1222895"/>
                <a:gd name="connsiteX5" fmla="*/ 1003281 w 1030538"/>
                <a:gd name="connsiteY5" fmla="*/ 930937 h 1222895"/>
                <a:gd name="connsiteX6" fmla="*/ 1003281 w 1030538"/>
                <a:gd name="connsiteY6" fmla="*/ 99423 h 1222895"/>
                <a:gd name="connsiteX7" fmla="*/ 929689 w 1030538"/>
                <a:gd name="connsiteY7" fmla="*/ 25831 h 1222895"/>
                <a:gd name="connsiteX8" fmla="*/ 77703 w 1030538"/>
                <a:gd name="connsiteY8" fmla="*/ 0 h 1222895"/>
                <a:gd name="connsiteX9" fmla="*/ 952835 w 1030538"/>
                <a:gd name="connsiteY9" fmla="*/ 0 h 1222895"/>
                <a:gd name="connsiteX10" fmla="*/ 1030538 w 1030538"/>
                <a:gd name="connsiteY10" fmla="*/ 77703 h 1222895"/>
                <a:gd name="connsiteX11" fmla="*/ 1030538 w 1030538"/>
                <a:gd name="connsiteY11" fmla="*/ 1145192 h 1222895"/>
                <a:gd name="connsiteX12" fmla="*/ 952835 w 1030538"/>
                <a:gd name="connsiteY12" fmla="*/ 1222895 h 1222895"/>
                <a:gd name="connsiteX13" fmla="*/ 77703 w 1030538"/>
                <a:gd name="connsiteY13" fmla="*/ 1222895 h 1222895"/>
                <a:gd name="connsiteX14" fmla="*/ 0 w 1030538"/>
                <a:gd name="connsiteY14" fmla="*/ 1145192 h 1222895"/>
                <a:gd name="connsiteX15" fmla="*/ 0 w 1030538"/>
                <a:gd name="connsiteY15" fmla="*/ 77703 h 1222895"/>
                <a:gd name="connsiteX16" fmla="*/ 77703 w 1030538"/>
                <a:gd name="connsiteY16" fmla="*/ 0 h 122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0538" h="1222895">
                  <a:moveTo>
                    <a:pt x="100850" y="25831"/>
                  </a:moveTo>
                  <a:cubicBezTo>
                    <a:pt x="60206" y="25831"/>
                    <a:pt x="27258" y="58779"/>
                    <a:pt x="27258" y="99423"/>
                  </a:cubicBezTo>
                  <a:lnTo>
                    <a:pt x="27258" y="930937"/>
                  </a:lnTo>
                  <a:cubicBezTo>
                    <a:pt x="27258" y="971581"/>
                    <a:pt x="60206" y="1004529"/>
                    <a:pt x="100850" y="1004529"/>
                  </a:cubicBezTo>
                  <a:lnTo>
                    <a:pt x="929689" y="1004529"/>
                  </a:lnTo>
                  <a:cubicBezTo>
                    <a:pt x="970333" y="1004529"/>
                    <a:pt x="1003281" y="971581"/>
                    <a:pt x="1003281" y="930937"/>
                  </a:cubicBezTo>
                  <a:lnTo>
                    <a:pt x="1003281" y="99423"/>
                  </a:lnTo>
                  <a:cubicBezTo>
                    <a:pt x="1003281" y="58779"/>
                    <a:pt x="970333" y="25831"/>
                    <a:pt x="929689" y="25831"/>
                  </a:cubicBezTo>
                  <a:close/>
                  <a:moveTo>
                    <a:pt x="77703" y="0"/>
                  </a:moveTo>
                  <a:lnTo>
                    <a:pt x="952835" y="0"/>
                  </a:lnTo>
                  <a:cubicBezTo>
                    <a:pt x="995749" y="0"/>
                    <a:pt x="1030538" y="34789"/>
                    <a:pt x="1030538" y="77703"/>
                  </a:cubicBezTo>
                  <a:lnTo>
                    <a:pt x="1030538" y="1145192"/>
                  </a:lnTo>
                  <a:cubicBezTo>
                    <a:pt x="1030538" y="1188106"/>
                    <a:pt x="995749" y="1222895"/>
                    <a:pt x="952835" y="1222895"/>
                  </a:cubicBezTo>
                  <a:lnTo>
                    <a:pt x="77703" y="1222895"/>
                  </a:lnTo>
                  <a:cubicBezTo>
                    <a:pt x="34789" y="1222895"/>
                    <a:pt x="0" y="1188106"/>
                    <a:pt x="0" y="1145192"/>
                  </a:cubicBezTo>
                  <a:lnTo>
                    <a:pt x="0" y="77703"/>
                  </a:lnTo>
                  <a:cubicBezTo>
                    <a:pt x="0" y="34789"/>
                    <a:pt x="34789" y="0"/>
                    <a:pt x="7770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AR" dirty="0"/>
            </a:p>
          </p:txBody>
        </p:sp>
        <p:pic>
          <p:nvPicPr>
            <p:cNvPr id="5" name="Gráfico 4" descr="Mundo">
              <a:extLst>
                <a:ext uri="{FF2B5EF4-FFF2-40B4-BE49-F238E27FC236}">
                  <a16:creationId xmlns:a16="http://schemas.microsoft.com/office/drawing/2014/main" id="{08346811-B631-93B8-E625-47ABAB733C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271548" y="6545185"/>
              <a:ext cx="219087" cy="219087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0746E5F2-1AD2-9873-D7A7-7FBCA6F5E912}"/>
                </a:ext>
              </a:extLst>
            </p:cNvPr>
            <p:cNvSpPr txBox="1"/>
            <p:nvPr/>
          </p:nvSpPr>
          <p:spPr>
            <a:xfrm>
              <a:off x="11432673" y="6535776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Web</a:t>
              </a:r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1B6F907A-C2F0-C2A2-6C2E-EB05B23B3316}"/>
                </a:ext>
              </a:extLst>
            </p:cNvPr>
            <p:cNvGrpSpPr/>
            <p:nvPr/>
          </p:nvGrpSpPr>
          <p:grpSpPr>
            <a:xfrm>
              <a:off x="9944937" y="5531247"/>
              <a:ext cx="1030538" cy="1237511"/>
              <a:chOff x="8122404" y="5307674"/>
              <a:chExt cx="1030538" cy="1237511"/>
            </a:xfrm>
          </p:grpSpPr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648BE530-979E-FAFF-E3D7-08B26E94A951}"/>
                  </a:ext>
                </a:extLst>
              </p:cNvPr>
              <p:cNvSpPr/>
              <p:nvPr/>
            </p:nvSpPr>
            <p:spPr>
              <a:xfrm>
                <a:off x="8122404" y="5307674"/>
                <a:ext cx="1030538" cy="1222895"/>
              </a:xfrm>
              <a:custGeom>
                <a:avLst/>
                <a:gdLst>
                  <a:gd name="connsiteX0" fmla="*/ 100850 w 1030538"/>
                  <a:gd name="connsiteY0" fmla="*/ 25831 h 1222895"/>
                  <a:gd name="connsiteX1" fmla="*/ 27258 w 1030538"/>
                  <a:gd name="connsiteY1" fmla="*/ 99423 h 1222895"/>
                  <a:gd name="connsiteX2" fmla="*/ 27258 w 1030538"/>
                  <a:gd name="connsiteY2" fmla="*/ 930937 h 1222895"/>
                  <a:gd name="connsiteX3" fmla="*/ 100850 w 1030538"/>
                  <a:gd name="connsiteY3" fmla="*/ 1004529 h 1222895"/>
                  <a:gd name="connsiteX4" fmla="*/ 929689 w 1030538"/>
                  <a:gd name="connsiteY4" fmla="*/ 1004529 h 1222895"/>
                  <a:gd name="connsiteX5" fmla="*/ 1003281 w 1030538"/>
                  <a:gd name="connsiteY5" fmla="*/ 930937 h 1222895"/>
                  <a:gd name="connsiteX6" fmla="*/ 1003281 w 1030538"/>
                  <a:gd name="connsiteY6" fmla="*/ 99423 h 1222895"/>
                  <a:gd name="connsiteX7" fmla="*/ 929689 w 1030538"/>
                  <a:gd name="connsiteY7" fmla="*/ 25831 h 1222895"/>
                  <a:gd name="connsiteX8" fmla="*/ 77703 w 1030538"/>
                  <a:gd name="connsiteY8" fmla="*/ 0 h 1222895"/>
                  <a:gd name="connsiteX9" fmla="*/ 952835 w 1030538"/>
                  <a:gd name="connsiteY9" fmla="*/ 0 h 1222895"/>
                  <a:gd name="connsiteX10" fmla="*/ 1030538 w 1030538"/>
                  <a:gd name="connsiteY10" fmla="*/ 77703 h 1222895"/>
                  <a:gd name="connsiteX11" fmla="*/ 1030538 w 1030538"/>
                  <a:gd name="connsiteY11" fmla="*/ 1145192 h 1222895"/>
                  <a:gd name="connsiteX12" fmla="*/ 952835 w 1030538"/>
                  <a:gd name="connsiteY12" fmla="*/ 1222895 h 1222895"/>
                  <a:gd name="connsiteX13" fmla="*/ 77703 w 1030538"/>
                  <a:gd name="connsiteY13" fmla="*/ 1222895 h 1222895"/>
                  <a:gd name="connsiteX14" fmla="*/ 0 w 1030538"/>
                  <a:gd name="connsiteY14" fmla="*/ 1145192 h 1222895"/>
                  <a:gd name="connsiteX15" fmla="*/ 0 w 1030538"/>
                  <a:gd name="connsiteY15" fmla="*/ 77703 h 1222895"/>
                  <a:gd name="connsiteX16" fmla="*/ 77703 w 1030538"/>
                  <a:gd name="connsiteY16" fmla="*/ 0 h 1222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30538" h="1222895">
                    <a:moveTo>
                      <a:pt x="100850" y="25831"/>
                    </a:moveTo>
                    <a:cubicBezTo>
                      <a:pt x="60206" y="25831"/>
                      <a:pt x="27258" y="58779"/>
                      <a:pt x="27258" y="99423"/>
                    </a:cubicBezTo>
                    <a:lnTo>
                      <a:pt x="27258" y="930937"/>
                    </a:lnTo>
                    <a:cubicBezTo>
                      <a:pt x="27258" y="971581"/>
                      <a:pt x="60206" y="1004529"/>
                      <a:pt x="100850" y="1004529"/>
                    </a:cubicBezTo>
                    <a:lnTo>
                      <a:pt x="929689" y="1004529"/>
                    </a:lnTo>
                    <a:cubicBezTo>
                      <a:pt x="970333" y="1004529"/>
                      <a:pt x="1003281" y="971581"/>
                      <a:pt x="1003281" y="930937"/>
                    </a:cubicBezTo>
                    <a:lnTo>
                      <a:pt x="1003281" y="99423"/>
                    </a:lnTo>
                    <a:cubicBezTo>
                      <a:pt x="1003281" y="58779"/>
                      <a:pt x="970333" y="25831"/>
                      <a:pt x="929689" y="25831"/>
                    </a:cubicBezTo>
                    <a:close/>
                    <a:moveTo>
                      <a:pt x="77703" y="0"/>
                    </a:moveTo>
                    <a:lnTo>
                      <a:pt x="952835" y="0"/>
                    </a:lnTo>
                    <a:cubicBezTo>
                      <a:pt x="995749" y="0"/>
                      <a:pt x="1030538" y="34789"/>
                      <a:pt x="1030538" y="77703"/>
                    </a:cubicBezTo>
                    <a:lnTo>
                      <a:pt x="1030538" y="1145192"/>
                    </a:lnTo>
                    <a:cubicBezTo>
                      <a:pt x="1030538" y="1188106"/>
                      <a:pt x="995749" y="1222895"/>
                      <a:pt x="952835" y="1222895"/>
                    </a:cubicBezTo>
                    <a:lnTo>
                      <a:pt x="77703" y="1222895"/>
                    </a:lnTo>
                    <a:cubicBezTo>
                      <a:pt x="34789" y="1222895"/>
                      <a:pt x="0" y="1188106"/>
                      <a:pt x="0" y="1145192"/>
                    </a:cubicBezTo>
                    <a:lnTo>
                      <a:pt x="0" y="77703"/>
                    </a:lnTo>
                    <a:cubicBezTo>
                      <a:pt x="0" y="34789"/>
                      <a:pt x="34789" y="0"/>
                      <a:pt x="7770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AR" dirty="0"/>
              </a:p>
            </p:txBody>
          </p:sp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C360B857-7B18-DF5C-7D5A-218717CB4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76873" y="5362087"/>
                <a:ext cx="921600" cy="921600"/>
              </a:xfrm>
              <a:prstGeom prst="rect">
                <a:avLst/>
              </a:prstGeom>
            </p:spPr>
          </p:pic>
          <p:pic>
            <p:nvPicPr>
              <p:cNvPr id="12" name="Gráfico 11" descr="Nube de sincronización">
                <a:extLst>
                  <a:ext uri="{FF2B5EF4-FFF2-40B4-BE49-F238E27FC236}">
                    <a16:creationId xmlns:a16="http://schemas.microsoft.com/office/drawing/2014/main" id="{3056732E-FFE5-8DCF-5053-C41B68580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161479" y="6290834"/>
                <a:ext cx="254351" cy="254351"/>
              </a:xfrm>
              <a:prstGeom prst="rect">
                <a:avLst/>
              </a:prstGeom>
            </p:spPr>
          </p:pic>
        </p:grp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01755819-DD7B-1EBF-94CF-0CCC512BCC49}"/>
                </a:ext>
              </a:extLst>
            </p:cNvPr>
            <p:cNvSpPr txBox="1"/>
            <p:nvPr/>
          </p:nvSpPr>
          <p:spPr>
            <a:xfrm>
              <a:off x="10182271" y="6527770"/>
              <a:ext cx="83227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50" dirty="0">
                  <a:solidFill>
                    <a:srgbClr val="344839"/>
                  </a:solidFill>
                  <a:latin typeface="Hiragino Kaku Gothic Std W8" panose="020B0800000000000000" pitchFamily="34" charset="-128"/>
                  <a:ea typeface="Hiragino Kaku Gothic Std W8" panose="020B0800000000000000" pitchFamily="34" charset="-128"/>
                </a:rPr>
                <a:t>Campus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C318D5A7-FB54-2F3D-043B-CCD90B3FF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grayscl/>
            </a:blip>
            <a:stretch>
              <a:fillRect/>
            </a:stretch>
          </p:blipFill>
          <p:spPr>
            <a:xfrm>
              <a:off x="11129162" y="5583254"/>
              <a:ext cx="926411" cy="926411"/>
            </a:xfrm>
            <a:prstGeom prst="rect">
              <a:avLst/>
            </a:prstGeom>
          </p:spPr>
        </p:pic>
      </p:grp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F4F08450-F2DE-0F98-4BC7-B4373DFDA0DD}"/>
              </a:ext>
            </a:extLst>
          </p:cNvPr>
          <p:cNvSpPr/>
          <p:nvPr/>
        </p:nvSpPr>
        <p:spPr>
          <a:xfrm>
            <a:off x="-12284424" y="1670666"/>
            <a:ext cx="12234111" cy="384264"/>
          </a:xfrm>
          <a:prstGeom prst="roundRect">
            <a:avLst>
              <a:gd name="adj" fmla="val 50000"/>
            </a:avLst>
          </a:prstGeom>
          <a:solidFill>
            <a:srgbClr val="84A5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29B74098-3073-8EEC-A08E-B89DF2877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697"/>
          <a:stretch>
            <a:fillRect/>
          </a:stretch>
        </p:blipFill>
        <p:spPr>
          <a:xfrm>
            <a:off x="-4364847" y="4426313"/>
            <a:ext cx="2142285" cy="83120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F80DECD-B101-DFF0-00B3-2B1B2B4136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4" t="7864" r="-6180" b="-8815"/>
          <a:stretch>
            <a:fillRect/>
          </a:stretch>
        </p:blipFill>
        <p:spPr>
          <a:xfrm>
            <a:off x="-2585585" y="2582886"/>
            <a:ext cx="2316283" cy="156583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17ECF51-01BA-7FDD-136E-804B016D8B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8963" y="4583169"/>
            <a:ext cx="2929878" cy="64575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FC4CF48-68C5-BD12-880D-44526D439E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4490" y="2468222"/>
            <a:ext cx="1360395" cy="135266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3CC6413-E4EC-A0E8-9589-1BC8068391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83216" y="4653693"/>
            <a:ext cx="2929877" cy="60382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C01B4F6E-F0A6-502F-2983-7D4E6129719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8" t="29611" r="10694" b="31737"/>
          <a:stretch>
            <a:fillRect/>
          </a:stretch>
        </p:blipFill>
        <p:spPr>
          <a:xfrm>
            <a:off x="-7380600" y="2702146"/>
            <a:ext cx="1646877" cy="809058"/>
          </a:xfrm>
          <a:prstGeom prst="rect">
            <a:avLst/>
          </a:prstGeom>
        </p:spPr>
      </p:pic>
      <p:pic>
        <p:nvPicPr>
          <p:cNvPr id="37" name="Google Shape;96;p1">
            <a:extLst>
              <a:ext uri="{FF2B5EF4-FFF2-40B4-BE49-F238E27FC236}">
                <a16:creationId xmlns:a16="http://schemas.microsoft.com/office/drawing/2014/main" id="{FA57B578-6626-1EC4-F9F0-9F34229E1E6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11336955" y="2582886"/>
            <a:ext cx="3237357" cy="1112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5E9DCC06-8BC8-2830-9017-DDEAF4390F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4132" y="4388160"/>
            <a:ext cx="1544964" cy="13598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9892D0B-D3AE-3108-377F-A127CC786794}"/>
              </a:ext>
            </a:extLst>
          </p:cNvPr>
          <p:cNvSpPr txBox="1"/>
          <p:nvPr/>
        </p:nvSpPr>
        <p:spPr>
          <a:xfrm>
            <a:off x="1595721" y="3709833"/>
            <a:ext cx="808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ea typeface="Hiragino Maru Gothic Pro W4" panose="020F0400000000000000" pitchFamily="34" charset="-128"/>
              </a:rPr>
              <a:t>Investigaciones Jurídicas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86CCF93-7196-9F68-9309-53442F84E07F}"/>
              </a:ext>
            </a:extLst>
          </p:cNvPr>
          <p:cNvSpPr txBox="1"/>
          <p:nvPr/>
        </p:nvSpPr>
        <p:spPr>
          <a:xfrm>
            <a:off x="1595721" y="2386394"/>
            <a:ext cx="9379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solidFill>
                  <a:schemeClr val="bg1">
                    <a:lumMod val="95000"/>
                  </a:schemeClr>
                </a:solidFill>
                <a:latin typeface="Rockwell Extra Bold" panose="02060903040505020403" pitchFamily="18" charset="0"/>
                <a:ea typeface="Hiragino Kaku Gothic Std W8" panose="020B0800000000000000" pitchFamily="34" charset="-128"/>
              </a:rPr>
              <a:t>INSTITUTO FRAY BARTOLOMÉ DE LAS CASAS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032A7B0-12EE-53FD-A90B-B36E19025B50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230" y="-82157"/>
            <a:ext cx="1355482" cy="135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91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1290</Words>
  <Application>Microsoft Macintosh PowerPoint</Application>
  <PresentationFormat>Panorámica</PresentationFormat>
  <Paragraphs>256</Paragraphs>
  <Slides>10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0" baseType="lpstr">
      <vt:lpstr>Hiragino Kaku Gothic Std W8</vt:lpstr>
      <vt:lpstr>Aptos</vt:lpstr>
      <vt:lpstr>Aptos Display</vt:lpstr>
      <vt:lpstr>Arial</vt:lpstr>
      <vt:lpstr>Calibri</vt:lpstr>
      <vt:lpstr>Helvetica</vt:lpstr>
      <vt:lpstr>Rockwell</vt:lpstr>
      <vt:lpstr>Rockwell Extra Bold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Tobías Schmidt De León</dc:creator>
  <cp:lastModifiedBy>Tobías Schmidt De León</cp:lastModifiedBy>
  <cp:revision>121</cp:revision>
  <dcterms:created xsi:type="dcterms:W3CDTF">2026-04-24T15:26:30Z</dcterms:created>
  <dcterms:modified xsi:type="dcterms:W3CDTF">2026-04-29T18:02:53Z</dcterms:modified>
</cp:coreProperties>
</file>